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4" r:id="rId4"/>
    <p:sldId id="280" r:id="rId5"/>
    <p:sldId id="276" r:id="rId6"/>
    <p:sldId id="277" r:id="rId7"/>
    <p:sldId id="279" r:id="rId8"/>
    <p:sldId id="273" r:id="rId9"/>
  </p:sldIdLst>
  <p:sldSz cx="9144000" cy="5143500" type="screen16x9"/>
  <p:notesSz cx="6858000" cy="9144000"/>
  <p:defaultTextStyle>
    <a:defPPr>
      <a:defRPr lang="en-US"/>
    </a:defPPr>
    <a:lvl1pPr marL="0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2798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5595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8392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71189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13986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56783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99580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42378" algn="l" defTabSz="685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C. Pereira" initials="DCP" lastIdx="1" clrIdx="0">
    <p:extLst>
      <p:ext uri="{19B8F6BF-5375-455C-9EA6-DF929625EA0E}">
        <p15:presenceInfo xmlns:p15="http://schemas.microsoft.com/office/powerpoint/2012/main" userId="Diana C. Per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74"/>
    <a:srgbClr val="3EAF79"/>
    <a:srgbClr val="D8222C"/>
    <a:srgbClr val="FF0016"/>
    <a:srgbClr val="003096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1" autoAdjust="0"/>
  </p:normalViewPr>
  <p:slideViewPr>
    <p:cSldViewPr snapToGrid="0">
      <p:cViewPr varScale="1">
        <p:scale>
          <a:sx n="140" d="100"/>
          <a:sy n="140" d="100"/>
        </p:scale>
        <p:origin x="1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5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8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9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4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49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259D-87B2-48A8-8896-0559A1CBD7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4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621" y="2393650"/>
            <a:ext cx="6875587" cy="461718"/>
          </a:xfrm>
        </p:spPr>
        <p:txBody>
          <a:bodyPr wrap="square" lIns="0" tIns="0" rIns="0" bIns="0" anchor="ctr">
            <a:spAutoFit/>
          </a:bodyPr>
          <a:lstStyle>
            <a:lvl1pPr algn="l">
              <a:defRPr sz="3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177082" y="4734540"/>
            <a:ext cx="1494831" cy="203902"/>
          </a:xfrm>
          <a:prstGeom prst="rect">
            <a:avLst/>
          </a:prstGeom>
        </p:spPr>
        <p:txBody>
          <a:bodyPr lIns="34290" tIns="17145" rIns="34290" bIns="17145" anchor="b">
            <a:spAutoFit/>
          </a:bodyPr>
          <a:lstStyle>
            <a:lvl1pPr>
              <a:defRPr sz="11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30.06.2020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2620" y="4558049"/>
            <a:ext cx="1582730" cy="173144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2620" y="4765949"/>
            <a:ext cx="1582730" cy="173144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25526" y="4555482"/>
            <a:ext cx="2538002" cy="173144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5527" y="4765298"/>
            <a:ext cx="2538002" cy="173144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1" y="256876"/>
            <a:ext cx="895239" cy="6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153800" y="438201"/>
            <a:ext cx="6516545" cy="41671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472707" y="610998"/>
            <a:ext cx="1504198" cy="39943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397" y="438201"/>
            <a:ext cx="1504198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2153800" y="438201"/>
            <a:ext cx="6516545" cy="41671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472707" y="610998"/>
            <a:ext cx="1504198" cy="39943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397" y="438201"/>
            <a:ext cx="1504198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153800" y="438201"/>
            <a:ext cx="6516545" cy="41671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72707" y="610998"/>
            <a:ext cx="1504198" cy="39943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397" y="438201"/>
            <a:ext cx="1504198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2153800" y="438201"/>
            <a:ext cx="6516545" cy="41671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72707" y="610998"/>
            <a:ext cx="1504198" cy="39943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397" y="438201"/>
            <a:ext cx="1504198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72620" y="2112823"/>
            <a:ext cx="7886700" cy="519433"/>
          </a:xfrm>
        </p:spPr>
        <p:txBody>
          <a:bodyPr anchor="ctr"/>
          <a:lstStyle>
            <a:lvl1pPr>
              <a:defRPr sz="34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15064" y="4839535"/>
            <a:ext cx="58348" cy="60729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37637" y="4839535"/>
            <a:ext cx="59539" cy="60729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9289" y="4839534"/>
            <a:ext cx="58348" cy="1196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97177" y="4780592"/>
            <a:ext cx="58348" cy="178614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655525" y="4721649"/>
            <a:ext cx="59539" cy="178614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73412" y="4900263"/>
            <a:ext cx="14765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921069" y="4900263"/>
            <a:ext cx="822293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2381" y="4900263"/>
            <a:ext cx="47690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72620" y="2112823"/>
            <a:ext cx="7886700" cy="519433"/>
          </a:xfrm>
        </p:spPr>
        <p:txBody>
          <a:bodyPr anchor="ctr"/>
          <a:lstStyle>
            <a:lvl1pPr>
              <a:defRPr sz="34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15064" y="4839535"/>
            <a:ext cx="58348" cy="60729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37637" y="4839535"/>
            <a:ext cx="59539" cy="60729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9289" y="4839534"/>
            <a:ext cx="58348" cy="1196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97177" y="4780592"/>
            <a:ext cx="58348" cy="178614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655525" y="4721649"/>
            <a:ext cx="59539" cy="178614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73412" y="4900263"/>
            <a:ext cx="14765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921069" y="4900263"/>
            <a:ext cx="822293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2381" y="4900263"/>
            <a:ext cx="47690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72620" y="2112823"/>
            <a:ext cx="7886700" cy="519433"/>
          </a:xfrm>
        </p:spPr>
        <p:txBody>
          <a:bodyPr anchor="ctr"/>
          <a:lstStyle>
            <a:lvl1pPr>
              <a:defRPr sz="34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715064" y="4839535"/>
            <a:ext cx="58348" cy="60729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37637" y="4839535"/>
            <a:ext cx="59539" cy="60729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9289" y="4839534"/>
            <a:ext cx="58348" cy="1196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97177" y="4780592"/>
            <a:ext cx="58348" cy="178614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655525" y="4721649"/>
            <a:ext cx="59539" cy="178614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773412" y="4900263"/>
            <a:ext cx="147657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921069" y="4900263"/>
            <a:ext cx="822293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2381" y="4900263"/>
            <a:ext cx="47690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621" y="1328877"/>
            <a:ext cx="6875587" cy="461718"/>
          </a:xfrm>
        </p:spPr>
        <p:txBody>
          <a:bodyPr wrap="square" lIns="0" tIns="0" rIns="0" bIns="0" anchor="ctr">
            <a:sp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9" y="1935795"/>
            <a:ext cx="6875468" cy="80793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42849" indent="0">
              <a:buNone/>
              <a:defRPr b="1">
                <a:solidFill>
                  <a:schemeClr val="bg1"/>
                </a:solidFill>
              </a:defRPr>
            </a:lvl2pPr>
            <a:lvl3pPr marL="685697" indent="0">
              <a:buNone/>
              <a:defRPr b="1">
                <a:solidFill>
                  <a:schemeClr val="bg1"/>
                </a:solidFill>
              </a:defRPr>
            </a:lvl3pPr>
            <a:lvl4pPr marL="1028546" indent="0">
              <a:buNone/>
              <a:defRPr b="1">
                <a:solidFill>
                  <a:schemeClr val="bg1"/>
                </a:solidFill>
              </a:defRPr>
            </a:lvl4pPr>
            <a:lvl5pPr marL="137139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1" y="254733"/>
            <a:ext cx="895239" cy="6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621" y="2393650"/>
            <a:ext cx="6875587" cy="461718"/>
          </a:xfrm>
        </p:spPr>
        <p:txBody>
          <a:bodyPr wrap="square" lIns="0" tIns="0" rIns="0" bIns="0" anchor="ctr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177082" y="4734540"/>
            <a:ext cx="1494831" cy="203902"/>
          </a:xfrm>
          <a:prstGeom prst="rect">
            <a:avLst/>
          </a:prstGeom>
        </p:spPr>
        <p:txBody>
          <a:bodyPr lIns="34290" tIns="17145" rIns="34290" bIns="17145" anchor="b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30.06.2020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2620" y="4558049"/>
            <a:ext cx="1582730" cy="173144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2620" y="4765949"/>
            <a:ext cx="1582730" cy="173144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25526" y="4555482"/>
            <a:ext cx="2538002" cy="173144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25527" y="4765298"/>
            <a:ext cx="2538002" cy="173144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1" y="254733"/>
            <a:ext cx="895239" cy="6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2706" y="1159463"/>
            <a:ext cx="8199207" cy="3445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396" y="986665"/>
            <a:ext cx="8199207" cy="173144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2706" y="1159463"/>
            <a:ext cx="8199207" cy="3445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396" y="986665"/>
            <a:ext cx="8199207" cy="173144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509406" y="0"/>
            <a:ext cx="363459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509406" y="0"/>
            <a:ext cx="3634594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72707" y="411571"/>
            <a:ext cx="4604589" cy="404003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2707" y="1159463"/>
            <a:ext cx="4604589" cy="3445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72397" y="986665"/>
            <a:ext cx="4604589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509406" y="0"/>
            <a:ext cx="363459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509406" y="0"/>
            <a:ext cx="3634594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72707" y="411571"/>
            <a:ext cx="4604589" cy="404003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72707" y="1159463"/>
            <a:ext cx="4604589" cy="34458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72397" y="986665"/>
            <a:ext cx="4604589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153800" y="0"/>
            <a:ext cx="6990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153800" y="0"/>
            <a:ext cx="69902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72707" y="610998"/>
            <a:ext cx="1504198" cy="39943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472707" y="437855"/>
            <a:ext cx="1504198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153800" y="0"/>
            <a:ext cx="6990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2153800" y="0"/>
            <a:ext cx="6990200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472707" y="610998"/>
            <a:ext cx="1504198" cy="399435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472397" y="438201"/>
            <a:ext cx="1504198" cy="173144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715064" y="4839535"/>
            <a:ext cx="58348" cy="60729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537637" y="4839535"/>
            <a:ext cx="59539" cy="60729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479289" y="4839534"/>
            <a:ext cx="58348" cy="119672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597177" y="4780592"/>
            <a:ext cx="58348" cy="178614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655525" y="4721649"/>
            <a:ext cx="59539" cy="178614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773412" y="4900263"/>
            <a:ext cx="8370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2381" y="4900263"/>
            <a:ext cx="47690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706" y="411571"/>
            <a:ext cx="8199207" cy="40400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706" y="993096"/>
            <a:ext cx="8199207" cy="3612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715064" y="4839535"/>
            <a:ext cx="58348" cy="60729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537637" y="4839535"/>
            <a:ext cx="59539" cy="60729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479289" y="4839534"/>
            <a:ext cx="58348" cy="119672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597177" y="4780592"/>
            <a:ext cx="58348" cy="178614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655525" y="4721649"/>
            <a:ext cx="59539" cy="178614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773412" y="4900263"/>
            <a:ext cx="8370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2381" y="4900263"/>
            <a:ext cx="47690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63" r:id="rId17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7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chemeClr val="dk2"/>
          </a:solidFill>
          <a:latin typeface="+mn-lt"/>
          <a:ea typeface="+mn-ea"/>
          <a:cs typeface="+mn-cs"/>
        </a:defRPr>
      </a:lvl1pPr>
      <a:lvl2pPr marL="514273" indent="-171424" algn="l" defTabSz="685697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dk2"/>
          </a:solidFill>
          <a:latin typeface="+mn-lt"/>
          <a:ea typeface="+mn-ea"/>
          <a:cs typeface="+mn-cs"/>
        </a:defRPr>
      </a:lvl2pPr>
      <a:lvl3pPr marL="857121" indent="-171424" algn="l" defTabSz="685697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dk2"/>
          </a:solidFill>
          <a:latin typeface="+mn-lt"/>
          <a:ea typeface="+mn-ea"/>
          <a:cs typeface="+mn-cs"/>
        </a:defRPr>
      </a:lvl3pPr>
      <a:lvl4pPr marL="1199970" indent="-171424" algn="l" defTabSz="685697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dk2"/>
          </a:solidFill>
          <a:latin typeface="+mn-lt"/>
          <a:ea typeface="+mn-ea"/>
          <a:cs typeface="+mn-cs"/>
        </a:defRPr>
      </a:lvl4pPr>
      <a:lvl5pPr marL="1542819" indent="-171424" algn="l" defTabSz="685697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dk2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61430" y="4424819"/>
            <a:ext cx="1582730" cy="1731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561430" y="4632719"/>
            <a:ext cx="1582730" cy="1731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3825526" y="4422252"/>
            <a:ext cx="2538002" cy="1731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3825527" y="4632068"/>
            <a:ext cx="2538002" cy="1731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06232" y="1941216"/>
            <a:ext cx="7989272" cy="642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spcCol="0" rtlCol="0" anchor="ctr"/>
          <a:lstStyle/>
          <a:p>
            <a:pPr algn="ctr"/>
            <a:r>
              <a:rPr lang="en-US" sz="1400" b="1" dirty="0">
                <a:solidFill>
                  <a:srgbClr val="0F3C74"/>
                </a:solidFill>
              </a:rPr>
              <a:t>Non-reusable beverage packaging deposit system in the Azores</a:t>
            </a:r>
            <a:endParaRPr lang="pt-PT" sz="1400" b="1" dirty="0">
              <a:solidFill>
                <a:srgbClr val="0F3C7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5827" y="4111298"/>
            <a:ext cx="69259" cy="242344"/>
          </a:xfrm>
          <a:prstGeom prst="rect">
            <a:avLst/>
          </a:prstGeom>
          <a:noFill/>
        </p:spPr>
        <p:txBody>
          <a:bodyPr wrap="none" lIns="34290" tIns="17145" rIns="34290" bIns="17145" rtlCol="0">
            <a:spAutoFit/>
          </a:bodyPr>
          <a:lstStyle/>
          <a:p>
            <a:endParaRPr lang="en-US" dirty="0"/>
          </a:p>
        </p:txBody>
      </p:sp>
      <p:sp>
        <p:nvSpPr>
          <p:cNvPr id="22" name="Plassholder for tekst 5"/>
          <p:cNvSpPr txBox="1">
            <a:spLocks/>
          </p:cNvSpPr>
          <p:nvPr/>
        </p:nvSpPr>
        <p:spPr>
          <a:xfrm>
            <a:off x="7095842" y="4626737"/>
            <a:ext cx="1487912" cy="1692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0" rIns="0" bIns="0" rtlCol="0" anchor="b">
            <a:spAutoFit/>
          </a:bodyPr>
          <a:lstStyle>
            <a:lvl1pPr marL="0" indent="0" algn="l" defTabSz="685697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273" indent="-171424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857121" indent="-171424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199970" indent="-171424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542819" indent="-171424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1885667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6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4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3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/>
              <a:t>Date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55F74E7-0600-47F8-9CAC-1812A582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53" y="193432"/>
            <a:ext cx="1498815" cy="7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706" y="213463"/>
            <a:ext cx="8199207" cy="800219"/>
          </a:xfrm>
        </p:spPr>
        <p:txBody>
          <a:bodyPr/>
          <a:lstStyle/>
          <a:p>
            <a:r>
              <a:rPr lang="en-US" dirty="0"/>
              <a:t>Non-reusable beverage packaging deposit system in </a:t>
            </a:r>
            <a:r>
              <a:rPr lang="en-US"/>
              <a:t>the Azores</a:t>
            </a:r>
            <a:endParaRPr lang="en-GB" dirty="0"/>
          </a:p>
        </p:txBody>
      </p:sp>
      <p:pic>
        <p:nvPicPr>
          <p:cNvPr id="14" name="Picture 297">
            <a:extLst>
              <a:ext uri="{FF2B5EF4-FFF2-40B4-BE49-F238E27FC236}">
                <a16:creationId xmlns:a16="http://schemas.microsoft.com/office/drawing/2014/main" id="{20BDE015-E576-48D4-B28E-4E90B7F745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04" y="2961298"/>
            <a:ext cx="3282637" cy="18970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9E7C1FD-8DA5-4981-ACF0-43D2917BEA77}"/>
              </a:ext>
            </a:extLst>
          </p:cNvPr>
          <p:cNvSpPr txBox="1"/>
          <p:nvPr/>
        </p:nvSpPr>
        <p:spPr>
          <a:xfrm>
            <a:off x="3485097" y="1542981"/>
            <a:ext cx="2173807" cy="523220"/>
          </a:xfrm>
          <a:prstGeom prst="rect">
            <a:avLst/>
          </a:prstGeom>
          <a:solidFill>
            <a:srgbClr val="0F3C7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 sz="1400" dirty="0" err="1">
                <a:solidFill>
                  <a:schemeClr val="bg1"/>
                </a:solidFill>
              </a:rPr>
              <a:t>Acquisition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pt-PT" sz="1400" dirty="0" err="1">
                <a:solidFill>
                  <a:schemeClr val="bg1"/>
                </a:solidFill>
              </a:rPr>
              <a:t>of</a:t>
            </a:r>
            <a:r>
              <a:rPr lang="pt-PT" sz="1400" dirty="0">
                <a:solidFill>
                  <a:schemeClr val="bg1"/>
                </a:solidFill>
              </a:rPr>
              <a:t> 25 </a:t>
            </a:r>
            <a:r>
              <a:rPr lang="pt-PT" sz="1400" dirty="0" err="1">
                <a:solidFill>
                  <a:schemeClr val="bg1"/>
                </a:solidFill>
              </a:rPr>
              <a:t>machines</a:t>
            </a:r>
            <a:endParaRPr lang="pt-PT" sz="1400" cap="all" dirty="0">
              <a:solidFill>
                <a:schemeClr val="bg1"/>
              </a:solidFill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C795253-B2F2-441B-825B-F93BD7673DBB}"/>
              </a:ext>
            </a:extLst>
          </p:cNvPr>
          <p:cNvGrpSpPr/>
          <p:nvPr/>
        </p:nvGrpSpPr>
        <p:grpSpPr>
          <a:xfrm>
            <a:off x="5683190" y="1379066"/>
            <a:ext cx="6508810" cy="954107"/>
            <a:chOff x="6082554" y="1958756"/>
            <a:chExt cx="6508810" cy="954107"/>
          </a:xfrm>
        </p:grpSpPr>
        <p:sp>
          <p:nvSpPr>
            <p:cNvPr id="17" name="Seta: Pentágono 16">
              <a:extLst>
                <a:ext uri="{FF2B5EF4-FFF2-40B4-BE49-F238E27FC236}">
                  <a16:creationId xmlns:a16="http://schemas.microsoft.com/office/drawing/2014/main" id="{85B70F59-3C7D-49CD-A93E-766861812584}"/>
                </a:ext>
              </a:extLst>
            </p:cNvPr>
            <p:cNvSpPr/>
            <p:nvPr/>
          </p:nvSpPr>
          <p:spPr>
            <a:xfrm rot="10800000">
              <a:off x="6082554" y="2007692"/>
              <a:ext cx="3122703" cy="856237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4AC3CFC-4ABC-4CBB-A4ED-4D6536FB78B0}"/>
                </a:ext>
              </a:extLst>
            </p:cNvPr>
            <p:cNvSpPr/>
            <p:nvPr/>
          </p:nvSpPr>
          <p:spPr>
            <a:xfrm>
              <a:off x="6495364" y="1958756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PT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Beverage</a:t>
              </a:r>
              <a:r>
                <a:rPr lang="pt-PT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pt-PT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packaging</a:t>
              </a:r>
              <a:r>
                <a:rPr lang="pt-PT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</a:t>
              </a:r>
            </a:p>
            <a:p>
              <a:r>
                <a:rPr lang="pt-PT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</a:t>
              </a:r>
              <a:r>
                <a:rPr lang="pt-PT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Plastic</a:t>
              </a:r>
              <a:endPara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pt-PT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</a:t>
              </a:r>
              <a:r>
                <a:rPr lang="pt-PT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Glass</a:t>
              </a:r>
              <a:endPara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pt-PT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 Metal</a:t>
              </a: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0C6374-7441-495C-9C4A-A500A69B2355}"/>
              </a:ext>
            </a:extLst>
          </p:cNvPr>
          <p:cNvSpPr txBox="1"/>
          <p:nvPr/>
        </p:nvSpPr>
        <p:spPr>
          <a:xfrm>
            <a:off x="4507395" y="2260455"/>
            <a:ext cx="1316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To </a:t>
            </a:r>
            <a:r>
              <a:rPr lang="pt-PT" sz="1100" dirty="0" err="1"/>
              <a:t>install</a:t>
            </a:r>
            <a:endParaRPr lang="pt-PT" sz="11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E6064C5-DFFF-44DE-B35F-2E34797792C0}"/>
              </a:ext>
            </a:extLst>
          </p:cNvPr>
          <p:cNvSpPr txBox="1"/>
          <p:nvPr/>
        </p:nvSpPr>
        <p:spPr>
          <a:xfrm>
            <a:off x="2285936" y="2839697"/>
            <a:ext cx="4563374" cy="292388"/>
          </a:xfrm>
          <a:prstGeom prst="rect">
            <a:avLst/>
          </a:prstGeom>
          <a:solidFill>
            <a:srgbClr val="FFFFFF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 the 9 islands of the Azores, 1 per county</a:t>
            </a:r>
            <a:endParaRPr lang="pt-PT" dirty="0"/>
          </a:p>
        </p:txBody>
      </p:sp>
      <p:sp>
        <p:nvSpPr>
          <p:cNvPr id="22" name="Parênteses 21">
            <a:extLst>
              <a:ext uri="{FF2B5EF4-FFF2-40B4-BE49-F238E27FC236}">
                <a16:creationId xmlns:a16="http://schemas.microsoft.com/office/drawing/2014/main" id="{76F7A3BD-D39F-4402-A206-26EC2D3938EC}"/>
              </a:ext>
            </a:extLst>
          </p:cNvPr>
          <p:cNvSpPr/>
          <p:nvPr/>
        </p:nvSpPr>
        <p:spPr>
          <a:xfrm>
            <a:off x="220701" y="1542981"/>
            <a:ext cx="2353460" cy="637946"/>
          </a:xfrm>
          <a:prstGeom prst="bracketPair">
            <a:avLst/>
          </a:prstGeom>
          <a:ln>
            <a:solidFill>
              <a:srgbClr val="0F3C74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A global investment of </a:t>
            </a:r>
          </a:p>
          <a:p>
            <a:pPr algn="ctr"/>
            <a:r>
              <a:rPr lang="en-US" sz="1600" dirty="0"/>
              <a:t>€ 941 000</a:t>
            </a:r>
            <a:endParaRPr lang="pt-PT" sz="1600" dirty="0"/>
          </a:p>
        </p:txBody>
      </p:sp>
      <p:sp>
        <p:nvSpPr>
          <p:cNvPr id="19" name="Seta: Pentágono 18">
            <a:extLst>
              <a:ext uri="{FF2B5EF4-FFF2-40B4-BE49-F238E27FC236}">
                <a16:creationId xmlns:a16="http://schemas.microsoft.com/office/drawing/2014/main" id="{42F0ECA2-FC3C-4927-96BE-DFB44C587F46}"/>
              </a:ext>
            </a:extLst>
          </p:cNvPr>
          <p:cNvSpPr/>
          <p:nvPr/>
        </p:nvSpPr>
        <p:spPr>
          <a:xfrm rot="5400000">
            <a:off x="4166811" y="2289674"/>
            <a:ext cx="801624" cy="408513"/>
          </a:xfrm>
          <a:prstGeom prst="homePlat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706" y="413517"/>
            <a:ext cx="8199207" cy="400110"/>
          </a:xfrm>
        </p:spPr>
        <p:txBody>
          <a:bodyPr/>
          <a:lstStyle/>
          <a:p>
            <a:r>
              <a:rPr lang="pt-PT" dirty="0" err="1"/>
              <a:t>Refund</a:t>
            </a:r>
            <a:r>
              <a:rPr lang="pt-PT" dirty="0"/>
              <a:t> </a:t>
            </a:r>
            <a:r>
              <a:rPr lang="pt-PT" dirty="0" err="1"/>
              <a:t>system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2706" y="1561822"/>
            <a:ext cx="8199207" cy="3043534"/>
          </a:xfrm>
        </p:spPr>
        <p:txBody>
          <a:bodyPr anchor="t"/>
          <a:lstStyle/>
          <a:p>
            <a:r>
              <a:rPr lang="pt-PT" b="1" dirty="0">
                <a:solidFill>
                  <a:srgbClr val="0F3C74"/>
                </a:solidFill>
              </a:rPr>
              <a:t>€ 0,05 </a:t>
            </a:r>
            <a:r>
              <a:rPr lang="pt-PT" dirty="0"/>
              <a:t>– </a:t>
            </a:r>
            <a:r>
              <a:rPr lang="en-US" dirty="0"/>
              <a:t>For each package deposited, credited on card or in online app </a:t>
            </a:r>
          </a:p>
          <a:p>
            <a:r>
              <a:rPr lang="en-US" b="1" dirty="0">
                <a:solidFill>
                  <a:srgbClr val="0F3C74"/>
                </a:solidFill>
              </a:rPr>
              <a:t>RIAC stores (Agency for the </a:t>
            </a:r>
            <a:r>
              <a:rPr lang="en-US" b="1" dirty="0" err="1">
                <a:solidFill>
                  <a:srgbClr val="0F3C74"/>
                </a:solidFill>
              </a:rPr>
              <a:t>Modernisation</a:t>
            </a:r>
            <a:r>
              <a:rPr lang="en-US" b="1" dirty="0">
                <a:solidFill>
                  <a:srgbClr val="0F3C74"/>
                </a:solidFill>
              </a:rPr>
              <a:t> and Quality of Citizen Service, I.P) </a:t>
            </a:r>
            <a:r>
              <a:rPr lang="en-US" dirty="0"/>
              <a:t>– Will pay in cash</a:t>
            </a:r>
          </a:p>
          <a:p>
            <a:r>
              <a:rPr lang="pt-PT" b="1" dirty="0">
                <a:solidFill>
                  <a:srgbClr val="0F3C74"/>
                </a:solidFill>
              </a:rPr>
              <a:t>Digital </a:t>
            </a:r>
            <a:r>
              <a:rPr lang="pt-PT" b="1" dirty="0" err="1">
                <a:solidFill>
                  <a:srgbClr val="0F3C74"/>
                </a:solidFill>
              </a:rPr>
              <a:t>Platform</a:t>
            </a:r>
            <a:r>
              <a:rPr lang="pt-PT" b="1" dirty="0">
                <a:solidFill>
                  <a:srgbClr val="0F3C74"/>
                </a:solidFill>
              </a:rPr>
              <a:t>  </a:t>
            </a:r>
            <a:r>
              <a:rPr lang="pt-PT" dirty="0"/>
              <a:t>– </a:t>
            </a:r>
            <a:r>
              <a:rPr lang="en-US" dirty="0"/>
              <a:t>Allows centralized management of the machines, monitoring the quantities received every day and providing alerts regarding the filling levels and tools that help the management process.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C0797D87-95D8-406B-8C26-006F352EE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396" y="986665"/>
            <a:ext cx="8199207" cy="17314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1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706" y="413517"/>
            <a:ext cx="8199207" cy="400110"/>
          </a:xfrm>
        </p:spPr>
        <p:txBody>
          <a:bodyPr/>
          <a:lstStyle/>
          <a:p>
            <a:r>
              <a:rPr lang="pt-PT" dirty="0" err="1"/>
              <a:t>Implementation</a:t>
            </a:r>
            <a:r>
              <a:rPr lang="pt-PT" dirty="0"/>
              <a:t> Steps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Description of the initial situation and study of the machines location</a:t>
            </a:r>
            <a:endParaRPr lang="pt-PT" dirty="0"/>
          </a:p>
          <a:p>
            <a:pPr lvl="0"/>
            <a:r>
              <a:rPr lang="en-GB" dirty="0"/>
              <a:t>Acquisition of the machines</a:t>
            </a:r>
            <a:endParaRPr lang="pt-PT" dirty="0"/>
          </a:p>
          <a:p>
            <a:pPr lvl="0"/>
            <a:r>
              <a:rPr lang="en-GB" dirty="0"/>
              <a:t>Transport and installation</a:t>
            </a:r>
            <a:endParaRPr lang="pt-PT" dirty="0"/>
          </a:p>
          <a:p>
            <a:pPr lvl="0"/>
            <a:r>
              <a:rPr lang="en-GB" dirty="0"/>
              <a:t>Training for technicians of the Municipalities and SGRU (Urban Waste Management System)</a:t>
            </a:r>
            <a:endParaRPr lang="pt-PT" dirty="0"/>
          </a:p>
          <a:p>
            <a:pPr lvl="0"/>
            <a:r>
              <a:rPr lang="en-GB" dirty="0"/>
              <a:t>Communication and awareness actions</a:t>
            </a:r>
            <a:endParaRPr lang="pt-PT" dirty="0"/>
          </a:p>
          <a:p>
            <a:pPr lvl="0"/>
            <a:r>
              <a:rPr lang="en-GB" dirty="0"/>
              <a:t>Follow-up and monitoring of the pilot project</a:t>
            </a:r>
            <a:endParaRPr lang="pt-PT" dirty="0"/>
          </a:p>
          <a:p>
            <a:endParaRPr lang="en-GB" dirty="0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C0797D87-95D8-406B-8C26-006F352EE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396" y="986665"/>
            <a:ext cx="8199207" cy="17314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2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706" y="413517"/>
            <a:ext cx="8199207" cy="400110"/>
          </a:xfrm>
        </p:spPr>
        <p:txBody>
          <a:bodyPr/>
          <a:lstStyle/>
          <a:p>
            <a:r>
              <a:rPr lang="pt-PT" dirty="0" err="1"/>
              <a:t>Partnerships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RIAC stores</a:t>
            </a:r>
            <a:endParaRPr lang="pt-PT" dirty="0"/>
          </a:p>
          <a:p>
            <a:pPr lvl="0"/>
            <a:r>
              <a:rPr lang="en-GB" dirty="0"/>
              <a:t>AMRAA (Association of Municipalities of the Autonomous Region of the Azores)</a:t>
            </a:r>
            <a:endParaRPr lang="pt-PT" dirty="0"/>
          </a:p>
          <a:p>
            <a:pPr lvl="0"/>
            <a:r>
              <a:rPr lang="en-GB" dirty="0"/>
              <a:t>EQUIAMBI, S.U. </a:t>
            </a:r>
            <a:r>
              <a:rPr lang="en-GB" dirty="0" err="1"/>
              <a:t>Lda</a:t>
            </a:r>
            <a:r>
              <a:rPr lang="en-GB" dirty="0"/>
              <a:t>. (Equipment, Services and Environmental Management)</a:t>
            </a:r>
            <a:endParaRPr lang="pt-PT" dirty="0"/>
          </a:p>
          <a:p>
            <a:pPr lvl="0"/>
            <a:r>
              <a:rPr lang="pt-PT" dirty="0"/>
              <a:t>RESIAÇORES, Lda. (Azores </a:t>
            </a:r>
            <a:r>
              <a:rPr lang="pt-PT" dirty="0" err="1"/>
              <a:t>Waste</a:t>
            </a:r>
            <a:r>
              <a:rPr lang="pt-PT" dirty="0"/>
              <a:t> Management)</a:t>
            </a:r>
          </a:p>
          <a:p>
            <a:pPr lvl="0"/>
            <a:r>
              <a:rPr lang="en-GB" dirty="0"/>
              <a:t>MUSAMI, E.I.M. - S.A. (Municipal Environment Operations)</a:t>
            </a:r>
            <a:endParaRPr lang="pt-PT" dirty="0"/>
          </a:p>
          <a:p>
            <a:pPr lvl="0"/>
            <a:r>
              <a:rPr lang="en-GB" dirty="0"/>
              <a:t>CVIP, C.R.L. (Pico Island Wine Cooperative)</a:t>
            </a:r>
            <a:endParaRPr lang="pt-PT" dirty="0"/>
          </a:p>
          <a:p>
            <a:pPr lvl="0"/>
            <a:r>
              <a:rPr lang="pt-PT" dirty="0"/>
              <a:t>Fábrica de Cervejas e Refrigerantes João Melo Abreu, Lda. </a:t>
            </a:r>
            <a:r>
              <a:rPr lang="en-GB" dirty="0"/>
              <a:t>(Beer and Soft Drinks Factory)</a:t>
            </a:r>
            <a:endParaRPr lang="pt-PT" dirty="0"/>
          </a:p>
          <a:p>
            <a:pPr lvl="0"/>
            <a:r>
              <a:rPr lang="en-US" dirty="0"/>
              <a:t>PROMINERAL, S.A. (Mineral Water Production)</a:t>
            </a:r>
            <a:endParaRPr lang="pt-PT" dirty="0"/>
          </a:p>
          <a:p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8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4408A84-58B8-4EF2-B1BE-95CF7DAFC040}"/>
              </a:ext>
            </a:extLst>
          </p:cNvPr>
          <p:cNvGrpSpPr/>
          <p:nvPr/>
        </p:nvGrpSpPr>
        <p:grpSpPr>
          <a:xfrm>
            <a:off x="502011" y="411899"/>
            <a:ext cx="8128055" cy="3898327"/>
            <a:chOff x="594369" y="2380823"/>
            <a:chExt cx="10384701" cy="3966189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964BDE47-B591-4B09-BC56-700C20E488FD}"/>
                </a:ext>
              </a:extLst>
            </p:cNvPr>
            <p:cNvSpPr/>
            <p:nvPr/>
          </p:nvSpPr>
          <p:spPr>
            <a:xfrm>
              <a:off x="609601" y="3163328"/>
              <a:ext cx="10369469" cy="3183684"/>
            </a:xfrm>
            <a:prstGeom prst="rect">
              <a:avLst/>
            </a:prstGeom>
            <a:solidFill>
              <a:srgbClr val="0F3C7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D8F426F-F7A3-4CA1-AA7A-58D3E58C9592}"/>
                </a:ext>
              </a:extLst>
            </p:cNvPr>
            <p:cNvSpPr/>
            <p:nvPr/>
          </p:nvSpPr>
          <p:spPr>
            <a:xfrm>
              <a:off x="681318" y="3245224"/>
              <a:ext cx="5414682" cy="64545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 evaluate the economic sustainability</a:t>
              </a:r>
              <a:endParaRPr lang="pt-PT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0CB2C30-06A1-4115-928C-A0502E10F4A0}"/>
                </a:ext>
              </a:extLst>
            </p:cNvPr>
            <p:cNvSpPr/>
            <p:nvPr/>
          </p:nvSpPr>
          <p:spPr>
            <a:xfrm>
              <a:off x="681318" y="4043083"/>
              <a:ext cx="5414682" cy="64545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association of the population to the project</a:t>
              </a:r>
              <a:endParaRPr lang="pt-PT" dirty="0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4513444-520B-4190-AA34-34C677641FC2}"/>
                </a:ext>
              </a:extLst>
            </p:cNvPr>
            <p:cNvSpPr/>
            <p:nvPr/>
          </p:nvSpPr>
          <p:spPr>
            <a:xfrm>
              <a:off x="681318" y="4840942"/>
              <a:ext cx="5414682" cy="64545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/>
                <a:t>Repercussions in the fulfilment of the recycling targets</a:t>
              </a:r>
              <a:endParaRPr lang="pt-PT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1ECD391-4AC4-4BC2-B68D-EB906F767B7F}"/>
                </a:ext>
              </a:extLst>
            </p:cNvPr>
            <p:cNvSpPr txBox="1"/>
            <p:nvPr/>
          </p:nvSpPr>
          <p:spPr>
            <a:xfrm>
              <a:off x="594369" y="2380823"/>
              <a:ext cx="10297750" cy="438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97">
                <a:spcBef>
                  <a:spcPts val="750"/>
                </a:spcBef>
              </a:pPr>
              <a:r>
                <a:rPr lang="en-US" sz="1100" b="1" dirty="0">
                  <a:solidFill>
                    <a:srgbClr val="0F3C74"/>
                  </a:solidFill>
                </a:rPr>
                <a:t>Since the Azores are an </a:t>
              </a:r>
              <a:r>
                <a:rPr lang="en-US" sz="1100" b="1" dirty="0" err="1">
                  <a:solidFill>
                    <a:srgbClr val="0F3C74"/>
                  </a:solidFill>
                </a:rPr>
                <a:t>outermoust</a:t>
              </a:r>
              <a:r>
                <a:rPr lang="en-US" sz="1100" b="1" dirty="0">
                  <a:solidFill>
                    <a:srgbClr val="0F3C74"/>
                  </a:solidFill>
                </a:rPr>
                <a:t> region, it has increased costs in waste management. This approved project will benefit and allow: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0D57048-3870-4A2E-9AC9-31538A659789}"/>
                </a:ext>
              </a:extLst>
            </p:cNvPr>
            <p:cNvSpPr/>
            <p:nvPr/>
          </p:nvSpPr>
          <p:spPr>
            <a:xfrm>
              <a:off x="681318" y="5611908"/>
              <a:ext cx="5414682" cy="645459"/>
            </a:xfrm>
            <a:prstGeom prst="rect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To evaluate the machines performance and its maintenance needs</a:t>
              </a:r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63FE402-4CC4-45F2-8E7E-4D8E69DEF358}"/>
                </a:ext>
              </a:extLst>
            </p:cNvPr>
            <p:cNvSpPr txBox="1"/>
            <p:nvPr/>
          </p:nvSpPr>
          <p:spPr>
            <a:xfrm>
              <a:off x="6831106" y="4105362"/>
              <a:ext cx="4061013" cy="52010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evaluate the possibility of betting on a larger coverage of the territory</a:t>
              </a:r>
              <a:endParaRPr lang="pt-PT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9B45D28-6F88-4A79-9C67-EC203550E0AE}"/>
                </a:ext>
              </a:extLst>
            </p:cNvPr>
            <p:cNvSpPr txBox="1"/>
            <p:nvPr/>
          </p:nvSpPr>
          <p:spPr>
            <a:xfrm>
              <a:off x="6831106" y="4903184"/>
              <a:ext cx="4061013" cy="520102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evaluate the possibility of extending the system to other types of waste</a:t>
              </a:r>
              <a:endParaRPr lang="pt-PT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3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706" y="413517"/>
            <a:ext cx="8199207" cy="400110"/>
          </a:xfrm>
        </p:spPr>
        <p:txBody>
          <a:bodyPr/>
          <a:lstStyle/>
          <a:p>
            <a:r>
              <a:rPr lang="pt-PT" dirty="0" err="1"/>
              <a:t>Expected</a:t>
            </a:r>
            <a:r>
              <a:rPr lang="pt-PT" dirty="0"/>
              <a:t> </a:t>
            </a:r>
            <a:r>
              <a:rPr lang="pt-PT" dirty="0" err="1"/>
              <a:t>results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High association of the population to the system</a:t>
            </a:r>
            <a:endParaRPr lang="pt-PT" dirty="0"/>
          </a:p>
          <a:p>
            <a:pPr lvl="0"/>
            <a:r>
              <a:rPr lang="en-GB" dirty="0"/>
              <a:t>Equity and regional cohesion in access to packaging return systems</a:t>
            </a:r>
            <a:endParaRPr lang="pt-PT" dirty="0"/>
          </a:p>
          <a:p>
            <a:pPr lvl="0"/>
            <a:r>
              <a:rPr lang="en-GB" dirty="0"/>
              <a:t>Population’s awareness of the need for waste separation and adequate destination</a:t>
            </a:r>
            <a:endParaRPr lang="pt-PT" dirty="0"/>
          </a:p>
          <a:p>
            <a:pPr lvl="0"/>
            <a:r>
              <a:rPr lang="en-GB" dirty="0"/>
              <a:t>Increase of the quantity and quality of packaging collected and sent for recovery</a:t>
            </a:r>
            <a:endParaRPr lang="pt-PT" dirty="0"/>
          </a:p>
          <a:p>
            <a:pPr lvl="0"/>
            <a:r>
              <a:rPr lang="en-GB" dirty="0"/>
              <a:t>An important contribution to the fulfilment of recycling targets</a:t>
            </a:r>
            <a:endParaRPr lang="pt-PT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7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6644" y="1021189"/>
            <a:ext cx="4150711" cy="25667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2708679" y="1180871"/>
            <a:ext cx="3801025" cy="2247390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rgbClr val="0F3C74"/>
                </a:solidFill>
              </a:rPr>
              <a:t>Thank you!</a:t>
            </a:r>
          </a:p>
        </p:txBody>
      </p:sp>
      <p:sp>
        <p:nvSpPr>
          <p:cNvPr id="4" name="Plassholder for tekst 2"/>
          <p:cNvSpPr txBox="1">
            <a:spLocks/>
          </p:cNvSpPr>
          <p:nvPr/>
        </p:nvSpPr>
        <p:spPr>
          <a:xfrm>
            <a:off x="461812" y="4173945"/>
            <a:ext cx="1145632" cy="23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697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49" indent="0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697" indent="0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546" indent="0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395" indent="0" algn="l" defTabSz="685697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667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6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4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3" indent="-171424" algn="l" defTabSz="6856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dirty="0" err="1"/>
              <a:t>Programme</a:t>
            </a:r>
            <a:r>
              <a:rPr lang="en-US" sz="800" b="0" dirty="0"/>
              <a:t> operator:</a:t>
            </a:r>
            <a:endParaRPr lang="en-GB" sz="8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7" y="4325292"/>
            <a:ext cx="2718348" cy="595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DF29FFF-1029-41D6-869D-A55ADC26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53" y="193432"/>
            <a:ext cx="1498815" cy="7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8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978</TotalTime>
  <Words>412</Words>
  <Application>Microsoft Office PowerPoint</Application>
  <PresentationFormat>Apresentação no Ecrã (16:9)</PresentationFormat>
  <Paragraphs>53</Paragraphs>
  <Slides>8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Apresentação do PowerPoint</vt:lpstr>
      <vt:lpstr>Non-reusable beverage packaging deposit system in the Azores</vt:lpstr>
      <vt:lpstr>Refund system</vt:lpstr>
      <vt:lpstr>Implementation Steps</vt:lpstr>
      <vt:lpstr>Partnerships</vt:lpstr>
      <vt:lpstr>Apresentação do PowerPoint</vt:lpstr>
      <vt:lpstr>Expected results</vt:lpstr>
      <vt:lpstr>Apresentação do PowerPoint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Dália CS. Leal</cp:lastModifiedBy>
  <cp:revision>60</cp:revision>
  <dcterms:created xsi:type="dcterms:W3CDTF">2017-06-12T12:11:38Z</dcterms:created>
  <dcterms:modified xsi:type="dcterms:W3CDTF">2020-06-30T14:41:36Z</dcterms:modified>
</cp:coreProperties>
</file>