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3" r:id="rId4"/>
    <p:sldId id="264" r:id="rId5"/>
    <p:sldId id="266" r:id="rId6"/>
    <p:sldId id="277" r:id="rId7"/>
    <p:sldId id="278" r:id="rId8"/>
    <p:sldId id="279" r:id="rId9"/>
    <p:sldId id="280" r:id="rId10"/>
    <p:sldId id="281" r:id="rId11"/>
    <p:sldId id="282" r:id="rId12"/>
    <p:sldId id="268" r:id="rId13"/>
    <p:sldId id="267" r:id="rId14"/>
    <p:sldId id="283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Marques" initials="MM" lastIdx="1" clrIdx="0">
    <p:extLst>
      <p:ext uri="{19B8F6BF-5375-455C-9EA6-DF929625EA0E}">
        <p15:presenceInfo xmlns:p15="http://schemas.microsoft.com/office/powerpoint/2012/main" userId="S-1-5-21-985406203-4089810278-181123761-1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D17F"/>
    <a:srgbClr val="1D1D1B"/>
    <a:srgbClr val="003096"/>
    <a:srgbClr val="FF0016"/>
    <a:srgbClr val="009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68223" autoAdjust="0"/>
  </p:normalViewPr>
  <p:slideViewPr>
    <p:cSldViewPr snapToGrid="0">
      <p:cViewPr varScale="1">
        <p:scale>
          <a:sx n="63" d="100"/>
          <a:sy n="63" d="100"/>
        </p:scale>
        <p:origin x="90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85C5C-00E2-47B7-A423-03C44FE24194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DECDD-41C7-4559-ADF8-EA7F4E84C3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548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ECDD-41C7-4559-ADF8-EA7F4E84C3A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419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ECDD-41C7-4559-ADF8-EA7F4E84C3AD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469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ECDD-41C7-4559-ADF8-EA7F4E84C3AD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133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ECDD-41C7-4559-ADF8-EA7F4E84C3AD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587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ECDD-41C7-4559-ADF8-EA7F4E84C3AD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967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ECDD-41C7-4559-ADF8-EA7F4E84C3AD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0238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ECDD-41C7-4559-ADF8-EA7F4E84C3AD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64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ECDD-41C7-4559-ADF8-EA7F4E84C3AD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159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ECDD-41C7-4559-ADF8-EA7F4E84C3AD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4298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792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259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2980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544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678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63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678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276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954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80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72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5B4B-571E-4336-8086-311A608D2F6F}" type="datetimeFigureOut">
              <a:rPr lang="pt-PT" smtClean="0"/>
              <a:t>09/07/2020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B24F8-DDFC-4293-9CBA-7ACC64364B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440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9.sv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pessoa, homem, em pé, olhar&#10;&#10;Descrição gerada automaticamente">
            <a:extLst>
              <a:ext uri="{FF2B5EF4-FFF2-40B4-BE49-F238E27FC236}">
                <a16:creationId xmlns:a16="http://schemas.microsoft.com/office/drawing/2014/main" id="{CFE9E65B-2E21-4A31-8E36-D87786E14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347" y="247649"/>
            <a:ext cx="11763305" cy="636270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95325" y="2948782"/>
            <a:ext cx="10801350" cy="960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cap="small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Mafra</a:t>
            </a:r>
            <a:r>
              <a:rPr lang="pt-PT" sz="36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cap="small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Reciclar a </a:t>
            </a:r>
            <a:r>
              <a:rPr lang="pt-PT" sz="3600" b="1" cap="small" dirty="0">
                <a:solidFill>
                  <a:srgbClr val="FF0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Valer +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096500" y="6130926"/>
            <a:ext cx="22764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30/06/2020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3794" y="6136760"/>
            <a:ext cx="42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MAFRA Reciclar a valer +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3794" y="5822713"/>
            <a:ext cx="42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Câmara Municipal de Mafra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0" y="557450"/>
            <a:ext cx="102752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pt-PT" sz="36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das atividades</a:t>
            </a:r>
            <a:endParaRPr lang="pt-PT" b="1" dirty="0">
              <a:solidFill>
                <a:srgbClr val="003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8971" y="1409701"/>
            <a:ext cx="11146972" cy="476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4472C4">
                  <a:lumMod val="75000"/>
                </a:srgb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MAFRA Reciclar a valer + está organizado em </a:t>
            </a:r>
            <a:r>
              <a:rPr lang="pt-PT" sz="15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atividades principais</a:t>
            </a: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975020" y="4204993"/>
            <a:ext cx="892513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Monitorização em contínuo das quantidades e tipologias de embalagens entregues 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com teste de diferentes tecnologias de monitorização</a:t>
            </a:r>
          </a:p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dos níveis de </a:t>
            </a:r>
            <a:r>
              <a:rPr lang="pt-PT" sz="1300" b="1" i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local 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e identificação dos problemas e aspetos a melhorar (como localização dos equipamentos, visibilidade aos consumidores, valores de incentivos e sensibilidade do consumidor a estes), permitindo atuar na correção e melhoria</a:t>
            </a:r>
          </a:p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dos lotes de embalagens nas unidades de triagem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, com quantificação por local, tipologia de embalagens e contaminações. Apuramento dos níveis de pureza, de embalagens não retornáveis, embalagens reutilizáveis e embalagens com matérias-primas secundárias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71928" y="1900910"/>
            <a:ext cx="2333172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1.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Desenvolvimento das especificações do sistema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72907" y="2669118"/>
            <a:ext cx="2332191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2.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Implementação do sistema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72908" y="3436002"/>
            <a:ext cx="2332190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3.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Operacionalização do sistema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71928" y="4204993"/>
            <a:ext cx="2333171" cy="553998"/>
          </a:xfrm>
          <a:prstGeom prst="rect">
            <a:avLst/>
          </a:prstGeom>
          <a:solidFill>
            <a:srgbClr val="003096"/>
          </a:solidFill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4. </a:t>
            </a:r>
            <a:r>
              <a:rPr lang="pt-PT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Monitorização e acompanhamento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71928" y="4973984"/>
            <a:ext cx="2333170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5.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Sensibilização e disseminação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pt-PT" sz="36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das atividades</a:t>
            </a:r>
            <a:endParaRPr lang="pt-PT" b="1" dirty="0">
              <a:solidFill>
                <a:srgbClr val="003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8971" y="1409701"/>
            <a:ext cx="11146972" cy="476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4472C4">
                  <a:lumMod val="75000"/>
                </a:srgb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MAFRA Reciclar a valer + está organizado em </a:t>
            </a:r>
            <a:r>
              <a:rPr lang="pt-PT" sz="15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atividades principais</a:t>
            </a: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71928" y="1900910"/>
            <a:ext cx="2333172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1.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Desenvolvimento das especificações do sistema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72907" y="2669118"/>
            <a:ext cx="2332191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2.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Implementação do sistema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72908" y="3436002"/>
            <a:ext cx="2332190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3.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Operacionalização do sistema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71928" y="4204993"/>
            <a:ext cx="2333171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4.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Monitorização e acompanhamento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71928" y="4973984"/>
            <a:ext cx="2333170" cy="553998"/>
          </a:xfrm>
          <a:prstGeom prst="rect">
            <a:avLst/>
          </a:prstGeom>
          <a:solidFill>
            <a:srgbClr val="003096"/>
          </a:solidFill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5. </a:t>
            </a:r>
            <a:r>
              <a:rPr lang="pt-PT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Sensibilização e disseminação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962141" y="4964914"/>
            <a:ext cx="8925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Disseminação dos </a:t>
            </a:r>
            <a:r>
              <a:rPr lang="pt-PT" sz="1300" b="1" i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produzidos </a:t>
            </a:r>
          </a:p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Sensibilização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, promovendo a participação das partes interessadas e, posteriormente, o aumento da abrangência geográfica da rede piloto</a:t>
            </a:r>
          </a:p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a disseminação do conhecimento produzido 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numa base aberta, garantindo que este se encontra disponível para interessados em implementar sistemas de depósito</a:t>
            </a:r>
          </a:p>
        </p:txBody>
      </p:sp>
    </p:spTree>
    <p:extLst>
      <p:ext uri="{BB962C8B-B14F-4D97-AF65-F5344CB8AC3E}">
        <p14:creationId xmlns:p14="http://schemas.microsoft.com/office/powerpoint/2010/main" val="113811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pt-PT" sz="36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esperados</a:t>
            </a:r>
            <a:endParaRPr lang="pt-PT" sz="2200" b="1" dirty="0">
              <a:solidFill>
                <a:srgbClr val="003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8971" y="1409701"/>
            <a:ext cx="11146972" cy="476726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Aft>
                <a:spcPts val="1500"/>
              </a:spcAft>
              <a:buClr>
                <a:schemeClr val="accent5">
                  <a:lumMod val="75000"/>
                </a:scheme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latin typeface="Arial" panose="020B0604020202020204" pitchFamily="34" charset="0"/>
                <a:cs typeface="Arial" panose="020B0604020202020204" pitchFamily="34" charset="0"/>
              </a:rPr>
              <a:t>O projeto MAFRA Reciclar a valer +, que irá decorrer até 31 de dezembro de 2021, tem como objetivo último encontrar soluções no desenho de sistemas de incentivo, que permitam </a:t>
            </a:r>
            <a:r>
              <a:rPr lang="pt-PT" sz="15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o padrão dos sistemas de depósito a adotar obrigatoriamente a partir de 1 de janeiro de 2022</a:t>
            </a:r>
          </a:p>
          <a:p>
            <a:pPr marL="0" indent="0" algn="just">
              <a:lnSpc>
                <a:spcPct val="110000"/>
              </a:lnSpc>
              <a:spcAft>
                <a:spcPts val="1200"/>
              </a:spcAft>
              <a:buClr>
                <a:schemeClr val="accent5">
                  <a:lumMod val="75000"/>
                </a:schemeClr>
              </a:buClr>
              <a:buNone/>
            </a:pPr>
            <a:endParaRPr lang="pt-PT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2207183" y="2889241"/>
            <a:ext cx="36964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Mafra terá </a:t>
            </a:r>
            <a:r>
              <a:rPr lang="pt-PT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locais com equipamentos de depósito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de embalagens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478971" y="4300404"/>
            <a:ext cx="1705381" cy="1540139"/>
            <a:chOff x="221767" y="3604754"/>
            <a:chExt cx="1705381" cy="1540139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21767" y="3865437"/>
              <a:ext cx="514407" cy="1182098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9942" y="3635355"/>
              <a:ext cx="400144" cy="1351747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4819" y="3736107"/>
              <a:ext cx="477980" cy="1356047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8627" y="3604754"/>
              <a:ext cx="512670" cy="1265563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51764" y="4107543"/>
              <a:ext cx="575384" cy="1037350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455497" y="4211389"/>
              <a:ext cx="1056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3600" b="1" dirty="0">
                  <a:solidFill>
                    <a:schemeClr val="bg1"/>
                  </a:solidFill>
                </a:rPr>
                <a:t>14M</a:t>
              </a:r>
              <a:endParaRPr lang="pt-PT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CaixaDeTexto 26"/>
          <p:cNvSpPr txBox="1"/>
          <p:nvPr/>
        </p:nvSpPr>
        <p:spPr>
          <a:xfrm>
            <a:off x="2207183" y="4742652"/>
            <a:ext cx="338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Prevê-se a</a:t>
            </a:r>
            <a:r>
              <a:rPr lang="pt-PT" sz="14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recolha de 14 milhões de embalagens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8261265" y="2889241"/>
            <a:ext cx="369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Serão obtidas </a:t>
            </a:r>
            <a:r>
              <a:rPr lang="pt-PT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toneladas de plástico reciclado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648864" y="2482288"/>
            <a:ext cx="1388427" cy="1547790"/>
            <a:chOff x="795925" y="2403437"/>
            <a:chExt cx="1027683" cy="1186480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5925" y="2403437"/>
              <a:ext cx="1027683" cy="1186480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1071147" y="2674666"/>
              <a:ext cx="514407" cy="495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bg1"/>
                  </a:solidFill>
                </a:rPr>
                <a:t>12</a:t>
              </a:r>
              <a:endParaRPr lang="pt-PT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233731" y="2477284"/>
            <a:ext cx="1697707" cy="1456223"/>
            <a:chOff x="6052457" y="2234002"/>
            <a:chExt cx="1697707" cy="1456223"/>
          </a:xfrm>
        </p:grpSpPr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52457" y="2234002"/>
              <a:ext cx="1697707" cy="1456223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05549" y="2564639"/>
              <a:ext cx="397474" cy="794947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66650" y="2473571"/>
              <a:ext cx="320007" cy="884985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78609" y="2496836"/>
              <a:ext cx="351035" cy="867500"/>
            </a:xfrm>
            <a:prstGeom prst="rect">
              <a:avLst/>
            </a:prstGeom>
          </p:spPr>
        </p:pic>
        <p:sp>
          <p:nvSpPr>
            <p:cNvPr id="42" name="CaixaDeTexto 41"/>
            <p:cNvSpPr txBox="1"/>
            <p:nvPr/>
          </p:nvSpPr>
          <p:spPr>
            <a:xfrm>
              <a:off x="6499757" y="2655796"/>
              <a:ext cx="919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bg1"/>
                  </a:solidFill>
                </a:rPr>
                <a:t>120</a:t>
              </a:r>
              <a:endParaRPr lang="pt-PT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362081" y="4300404"/>
            <a:ext cx="1777058" cy="1546078"/>
            <a:chOff x="6704333" y="3963823"/>
            <a:chExt cx="1952406" cy="1535314"/>
          </a:xfrm>
        </p:grpSpPr>
        <p:pic>
          <p:nvPicPr>
            <p:cNvPr id="45" name="Imagem 44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 l="4773" t="2405" b="3797"/>
            <a:stretch/>
          </p:blipFill>
          <p:spPr>
            <a:xfrm>
              <a:off x="6704333" y="3963823"/>
              <a:ext cx="1952406" cy="1535314"/>
            </a:xfrm>
            <a:prstGeom prst="rect">
              <a:avLst/>
            </a:prstGeom>
          </p:spPr>
        </p:pic>
        <p:sp>
          <p:nvSpPr>
            <p:cNvPr id="47" name="CaixaDeTexto 46"/>
            <p:cNvSpPr txBox="1"/>
            <p:nvPr/>
          </p:nvSpPr>
          <p:spPr>
            <a:xfrm>
              <a:off x="7354758" y="4384245"/>
              <a:ext cx="919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bg1"/>
                  </a:solidFill>
                </a:rPr>
                <a:t>45</a:t>
              </a:r>
              <a:endParaRPr lang="pt-PT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CaixaDeTexto 47"/>
          <p:cNvSpPr txBox="1"/>
          <p:nvPr/>
        </p:nvSpPr>
        <p:spPr>
          <a:xfrm>
            <a:off x="8264990" y="4747397"/>
            <a:ext cx="369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Realização de </a:t>
            </a:r>
            <a:r>
              <a:rPr lang="pt-PT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ações de promoção e sensibilização </a:t>
            </a:r>
            <a:r>
              <a:rPr lang="pt-PT" sz="14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lojas, mercados, escolas e outros locais junto das comunidades</a:t>
            </a:r>
          </a:p>
        </p:txBody>
      </p:sp>
    </p:spTree>
    <p:extLst>
      <p:ext uri="{BB962C8B-B14F-4D97-AF65-F5344CB8AC3E}">
        <p14:creationId xmlns:p14="http://schemas.microsoft.com/office/powerpoint/2010/main" val="237958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endParaRPr lang="pt-PT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8971" y="1409701"/>
            <a:ext cx="11146972" cy="47672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200"/>
              </a:spcAft>
              <a:buNone/>
            </a:pPr>
            <a:endParaRPr lang="pt-PT" sz="1800" dirty="0">
              <a:latin typeface="+mj-lt"/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pt-PT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pt-PT" sz="18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pt-PT" sz="1800" b="1" dirty="0">
                <a:solidFill>
                  <a:srgbClr val="003096"/>
                </a:solidFill>
                <a:latin typeface="+mj-lt"/>
              </a:rPr>
              <a:t>Sobre os EEA </a:t>
            </a:r>
            <a:r>
              <a:rPr lang="pt-PT" sz="1800" b="1" dirty="0" err="1">
                <a:solidFill>
                  <a:srgbClr val="003096"/>
                </a:solidFill>
                <a:latin typeface="+mj-lt"/>
              </a:rPr>
              <a:t>Grants</a:t>
            </a:r>
            <a:endParaRPr lang="pt-PT" sz="1800" dirty="0">
              <a:solidFill>
                <a:srgbClr val="003096"/>
              </a:solidFill>
              <a:latin typeface="+mj-lt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400" dirty="0">
                <a:latin typeface="+mj-lt"/>
              </a:rPr>
              <a:t>Através do Acordo sobre o Espaço Económico Europeu (EEE), a Islândia, o Liechtenstein e a Noruega são parceiros no mercado interno com os Estados-Membros da União Europeia.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400" dirty="0">
                <a:latin typeface="+mj-lt"/>
              </a:rPr>
              <a:t>Como forma de promover um contínuo e equilibrado reforço das relações económicas e comerciais, as partes do Acordo do EEE estabeleceram um Mecanismo Financeiro plurianual, conhecido como EEA </a:t>
            </a:r>
            <a:r>
              <a:rPr lang="pt-PT" sz="1400" dirty="0" err="1">
                <a:latin typeface="+mj-lt"/>
              </a:rPr>
              <a:t>Grants</a:t>
            </a:r>
            <a:r>
              <a:rPr lang="pt-PT" sz="1400" dirty="0">
                <a:latin typeface="+mj-lt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400" dirty="0">
                <a:latin typeface="+mj-lt"/>
              </a:rPr>
              <a:t>Os EEA </a:t>
            </a:r>
            <a:r>
              <a:rPr lang="pt-PT" sz="1400" dirty="0" err="1">
                <a:latin typeface="+mj-lt"/>
              </a:rPr>
              <a:t>Grants</a:t>
            </a:r>
            <a:r>
              <a:rPr lang="pt-PT" sz="1400" dirty="0">
                <a:latin typeface="+mj-lt"/>
              </a:rPr>
              <a:t> têm como objetivos reduzir as disparidades sociais e económicas na Europa e reforçar as relações bilaterais entre estes três países e os países beneficiários.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400" dirty="0">
                <a:latin typeface="+mj-lt"/>
              </a:rPr>
              <a:t>Para o período 2014-2021, foi acordada uma contribuição total de 2,8 mil milhões de euros para 15 países beneficiários. Portugal beneficiará de uma verba de 102,7 milhões de euros.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400" dirty="0">
                <a:latin typeface="+mj-lt"/>
              </a:rPr>
              <a:t>Saiba mais em eeagrants.gov.pt</a:t>
            </a:r>
          </a:p>
        </p:txBody>
      </p:sp>
    </p:spTree>
    <p:extLst>
      <p:ext uri="{BB962C8B-B14F-4D97-AF65-F5344CB8AC3E}">
        <p14:creationId xmlns:p14="http://schemas.microsoft.com/office/powerpoint/2010/main" val="1380971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rgbClr val="003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cxnSp>
        <p:nvCxnSpPr>
          <p:cNvPr id="11" name="Conexão reta 10"/>
          <p:cNvCxnSpPr/>
          <p:nvPr/>
        </p:nvCxnSpPr>
        <p:spPr>
          <a:xfrm flipV="1">
            <a:off x="608693" y="4426861"/>
            <a:ext cx="10974614" cy="14510"/>
          </a:xfrm>
          <a:prstGeom prst="line">
            <a:avLst/>
          </a:prstGeom>
          <a:ln w="19050">
            <a:solidFill>
              <a:srgbClr val="003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510644" y="1144588"/>
            <a:ext cx="5170713" cy="3084294"/>
          </a:xfrm>
          <a:prstGeom prst="rect">
            <a:avLst/>
          </a:prstGeom>
          <a:solidFill>
            <a:srgbClr val="00309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  <a:p>
            <a:pPr lvl="1"/>
            <a:endParaRPr lang="pt-P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www.eeagrants.gov.pt</a:t>
            </a:r>
          </a:p>
          <a:p>
            <a:pPr lvl="1">
              <a:spcAft>
                <a:spcPts val="600"/>
              </a:spcAft>
            </a:pPr>
            <a:r>
              <a:rPr lang="pt-P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ww.facebook.com/</a:t>
            </a:r>
            <a:r>
              <a:rPr lang="pt-P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EEAGrantsPortugal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1">
              <a:spcAft>
                <a:spcPts val="600"/>
              </a:spcAft>
            </a:pPr>
            <a:r>
              <a:rPr lang="pt-P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</a:t>
            </a:r>
            <a:r>
              <a:rPr lang="pt-P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eeagrantspt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pt-P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youtube.com/</a:t>
            </a:r>
            <a:r>
              <a:rPr lang="pt-P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UCXywLHBsmkaGfCniCLyfXsw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pt-P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pt-P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EEAGrantsPortugal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pt-PT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Linkdin</a:t>
            </a:r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EEA </a:t>
            </a:r>
            <a:r>
              <a:rPr lang="pt-P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Portugal</a:t>
            </a:r>
          </a:p>
          <a:p>
            <a:pPr lvl="1"/>
            <a:endParaRPr lang="pt-P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P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P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geral@eeagrants.gov.pt | rita.soares@eeagrants.gov.pt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22085" y="5849482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 do programa: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484243" y="584948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Promotor: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004648" y="5849482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Parceiros:</a:t>
            </a:r>
          </a:p>
        </p:txBody>
      </p:sp>
      <p:pic>
        <p:nvPicPr>
          <p:cNvPr id="36" name="Picture 2" descr="Novo Verde apresenta nova imagem… Mais verde – Marketeer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34178" r="27729" b="37704"/>
          <a:stretch/>
        </p:blipFill>
        <p:spPr bwMode="auto">
          <a:xfrm>
            <a:off x="6416993" y="6230593"/>
            <a:ext cx="1339635" cy="28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5" b="13444"/>
          <a:stretch/>
        </p:blipFill>
        <p:spPr>
          <a:xfrm>
            <a:off x="7958770" y="6202290"/>
            <a:ext cx="1022837" cy="354770"/>
          </a:xfrm>
          <a:prstGeom prst="rect">
            <a:avLst/>
          </a:prstGeom>
        </p:spPr>
      </p:pic>
      <p:pic>
        <p:nvPicPr>
          <p:cNvPr id="1030" name="Picture 6" descr="https://1.bp.blogspot.com/-qdK_lP9M07w/XpzNm2zWT0I/AAAAAAAADnE/sre1T2Cgip0M6DCNp6sNy1hKS-gcyaFVgCLcBGAsYHQ/s640/Minist%25C3%25A9rio-do-Ambiente-e-A%25C3%25A7%25C3%25A3o-Clim%25C3%25A1tica-1200x628_c.p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t="13228" r="7831" b="13084"/>
          <a:stretch/>
        </p:blipFill>
        <p:spPr bwMode="auto">
          <a:xfrm>
            <a:off x="838200" y="6192254"/>
            <a:ext cx="1291888" cy="6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00" y="6319824"/>
            <a:ext cx="778675" cy="318778"/>
          </a:xfrm>
          <a:prstGeom prst="rect">
            <a:avLst/>
          </a:prstGeom>
        </p:spPr>
      </p:pic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26863"/>
            <a:ext cx="1099446" cy="7704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37672" r="23646" b="37354"/>
          <a:stretch/>
        </p:blipFill>
        <p:spPr>
          <a:xfrm>
            <a:off x="4910684" y="6193233"/>
            <a:ext cx="1290327" cy="42176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652D222-6DA5-4F79-B404-3D3D41637A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5901" y="6194110"/>
            <a:ext cx="993788" cy="2851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A40F494-57BA-459F-8568-D138FA3CA13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07" y="5792356"/>
            <a:ext cx="1645245" cy="1162613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722085" y="4462695"/>
            <a:ext cx="1241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Financiado por: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23" y="4898054"/>
            <a:ext cx="1027520" cy="720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54" y="6126481"/>
            <a:ext cx="576386" cy="6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9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pt-PT" sz="36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</a:t>
            </a:r>
            <a:endParaRPr lang="pt-PT" sz="2200" b="1" dirty="0">
              <a:solidFill>
                <a:srgbClr val="003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8971" y="1409701"/>
            <a:ext cx="11146972" cy="47672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latin typeface="Arial" panose="020B0604020202020204" pitchFamily="34" charset="0"/>
                <a:cs typeface="Arial" panose="020B0604020202020204" pitchFamily="34" charset="0"/>
              </a:rPr>
              <a:t>A separação dos resíduos de embalagens para colocação em sistemas de recolha seletiva, como os ecopontos ou mesmo o porta-a-porta, tem como inconveniente a agregação de materiais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latin typeface="Arial" panose="020B0604020202020204" pitchFamily="34" charset="0"/>
                <a:cs typeface="Arial" panose="020B0604020202020204" pitchFamily="34" charset="0"/>
              </a:rPr>
              <a:t>No caso das embalagens de plástico, a mistura de diferentes tipos de polímeros (como o PET, PEAD, PEBD, PP e PVC) implica necessariamente algumas perdas e contaminações que, no final, limita a reciclabilidade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latin typeface="Arial" panose="020B0604020202020204" pitchFamily="34" charset="0"/>
                <a:cs typeface="Arial" panose="020B0604020202020204" pitchFamily="34" charset="0"/>
              </a:rPr>
              <a:t>Quanto às embalagens de alumínio a mistura com as embalagens de plástico não é impeditiva da reciclagem, mas tem custos adicionais com tecnologias de separação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latin typeface="Arial" panose="020B0604020202020204" pitchFamily="34" charset="0"/>
                <a:cs typeface="Arial" panose="020B0604020202020204" pitchFamily="34" charset="0"/>
              </a:rPr>
              <a:t>Além disso, considera-se que para avançar e aumentar as taxas de reciclagem é necessário associar incentivos económicos aos comportamentos dos cidadãos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chemeClr val="accent5">
                  <a:lumMod val="75000"/>
                </a:scheme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15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solução passa pela utilização de máquinas de depósito </a:t>
            </a:r>
            <a:r>
              <a:rPr lang="pt-PT" sz="1500" dirty="0">
                <a:latin typeface="Arial" panose="020B0604020202020204" pitchFamily="34" charset="0"/>
                <a:cs typeface="Arial" panose="020B0604020202020204" pitchFamily="34" charset="0"/>
              </a:rPr>
              <a:t>que permitem separar as embalagens por tipo de material e ao mesmo tempo recompensar os respetivos utilizadores</a:t>
            </a: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6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>
            <a:normAutofit/>
          </a:bodyPr>
          <a:lstStyle/>
          <a:p>
            <a:r>
              <a:rPr lang="pt-PT" sz="36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PT" sz="4800" b="1" dirty="0">
              <a:solidFill>
                <a:srgbClr val="003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8971" y="1409701"/>
            <a:ext cx="11146972" cy="476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4472C4">
                  <a:lumMod val="75000"/>
                </a:srgb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</a:t>
            </a:r>
            <a:r>
              <a:rPr lang="pt-PT" sz="1500" b="1" cap="small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Mafra Reciclar a Valer + </a:t>
            </a: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como objetivo criar um </a:t>
            </a:r>
            <a:r>
              <a:rPr lang="pt-PT" sz="15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laboratório vivo de sistemas de incentivo</a:t>
            </a:r>
            <a:r>
              <a:rPr lang="pt-PT" sz="15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permita: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343025" y="2247900"/>
            <a:ext cx="9505950" cy="3609428"/>
            <a:chOff x="1695450" y="2286000"/>
            <a:chExt cx="9505950" cy="3609428"/>
          </a:xfrm>
        </p:grpSpPr>
        <p:sp>
          <p:nvSpPr>
            <p:cNvPr id="3" name="Retângulo 2"/>
            <p:cNvSpPr/>
            <p:nvPr/>
          </p:nvSpPr>
          <p:spPr>
            <a:xfrm>
              <a:off x="1695450" y="2286000"/>
              <a:ext cx="2838450" cy="36094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08000" rtlCol="0" anchor="t"/>
            <a:lstStyle/>
            <a:p>
              <a:pPr algn="ctr"/>
              <a:r>
                <a:rPr lang="pt-PT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Testar </a:t>
              </a:r>
            </a:p>
            <a:p>
              <a:pPr algn="ctr"/>
              <a:r>
                <a:rPr lang="pt-PT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Diferentes</a:t>
              </a:r>
              <a:br>
                <a:rPr lang="pt-PT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PT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soluções tecnológicas e abordagens de sistemas de depósito</a:t>
              </a:r>
            </a:p>
            <a:p>
              <a:pPr algn="ctr"/>
              <a:endParaRPr lang="pt-PT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5029200" y="2286000"/>
              <a:ext cx="2838450" cy="3609428"/>
            </a:xfrm>
            <a:prstGeom prst="rect">
              <a:avLst/>
            </a:prstGeom>
            <a:solidFill>
              <a:srgbClr val="003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1008000" rtlCol="0" anchor="t"/>
            <a:lstStyle/>
            <a:p>
              <a:pPr algn="ctr"/>
              <a:r>
                <a:rPr lang="pt-PT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Monitorizar</a:t>
              </a:r>
              <a:endParaRPr lang="pt-PT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PT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seus resultados, contribuindo para aumentar o conhecimento sobre estes sistemas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8362950" y="2286000"/>
              <a:ext cx="2838450" cy="3609428"/>
            </a:xfrm>
            <a:prstGeom prst="rect">
              <a:avLst/>
            </a:prstGeom>
            <a:solidFill>
              <a:srgbClr val="FF0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08000" rtlCol="0" anchor="t"/>
            <a:lstStyle/>
            <a:p>
              <a:pPr algn="ctr"/>
              <a:r>
                <a:rPr lang="pt-PT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Otimizar</a:t>
              </a:r>
            </a:p>
            <a:p>
              <a:pPr algn="ctr"/>
              <a:r>
                <a:rPr lang="pt-PT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funcionamento dos sistemas para garantir a sua eficácia e eficiência económica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07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pt-PT" sz="36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PT" b="1" dirty="0">
              <a:solidFill>
                <a:srgbClr val="003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8971" y="1409701"/>
            <a:ext cx="11146972" cy="476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4472C4">
                  <a:lumMod val="75000"/>
                </a:srgb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tal o projeto será constituído por </a:t>
            </a:r>
            <a:r>
              <a:rPr lang="pt-PT" sz="15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vários elementos</a:t>
            </a: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343025" y="2247899"/>
            <a:ext cx="9505950" cy="3609429"/>
            <a:chOff x="1000125" y="2247899"/>
            <a:chExt cx="9505950" cy="3609429"/>
          </a:xfrm>
        </p:grpSpPr>
        <p:sp>
          <p:nvSpPr>
            <p:cNvPr id="3" name="Retângulo 2"/>
            <p:cNvSpPr/>
            <p:nvPr/>
          </p:nvSpPr>
          <p:spPr>
            <a:xfrm>
              <a:off x="1000125" y="2267879"/>
              <a:ext cx="2838450" cy="573358"/>
            </a:xfrm>
            <a:prstGeom prst="rect">
              <a:avLst/>
            </a:prstGeom>
            <a:solidFill>
              <a:srgbClr val="1D1D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Testar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000125" y="2821258"/>
              <a:ext cx="2838450" cy="3036069"/>
            </a:xfrm>
            <a:prstGeom prst="rect">
              <a:avLst/>
            </a:prstGeom>
            <a:solidFill>
              <a:srgbClr val="1D1D1B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t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Diferentes tipologias de equipamentos de depósito</a:t>
              </a:r>
              <a:r>
                <a:rPr lang="pt-P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br>
                <a:rPr lang="pt-PT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PT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forma a identificar os mais adequados para diferentes localizações e </a:t>
              </a:r>
              <a:r>
                <a:rPr lang="pt-PT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pt-PT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utilizadores</a:t>
              </a:r>
              <a:endPara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333875" y="2247899"/>
              <a:ext cx="2838450" cy="573357"/>
            </a:xfrm>
            <a:prstGeom prst="rect">
              <a:avLst/>
            </a:prstGeom>
            <a:solidFill>
              <a:srgbClr val="0030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Monitorizar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4333875" y="2821258"/>
              <a:ext cx="2838450" cy="3036070"/>
            </a:xfrm>
            <a:prstGeom prst="rect">
              <a:avLst/>
            </a:prstGeom>
            <a:solidFill>
              <a:srgbClr val="00309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t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Tecnologias de </a:t>
              </a:r>
              <a:r>
                <a:rPr lang="pt-PT" sz="2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sensorização</a:t>
              </a:r>
              <a:r>
                <a:rPr lang="pt-PT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 de inteligência artificial </a:t>
              </a:r>
              <a:r>
                <a:rPr lang="pt-PT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permitam obter informação sobre a eficácia e eficiência do sistema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667625" y="2247900"/>
              <a:ext cx="2838450" cy="573356"/>
            </a:xfrm>
            <a:prstGeom prst="rect">
              <a:avLst/>
            </a:prstGeom>
            <a:solidFill>
              <a:srgbClr val="FF0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Otimizar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7667625" y="2821256"/>
              <a:ext cx="2838450" cy="3036072"/>
            </a:xfrm>
            <a:prstGeom prst="rect">
              <a:avLst/>
            </a:prstGeom>
            <a:solidFill>
              <a:srgbClr val="FF001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0" rIns="72000" rtlCol="0" anchor="t"/>
            <a:lstStyle/>
            <a:p>
              <a:pPr algn="ctr"/>
              <a:r>
                <a:rPr lang="pt-PT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Plataforma de monitorização da rede de equipamentos </a:t>
              </a:r>
              <a:br>
                <a:rPr lang="pt-PT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PT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tempo real, com gestão automática das operações de recolha</a:t>
              </a:r>
              <a:endPara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5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pt-PT" sz="36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Parceiros</a:t>
            </a:r>
            <a:endParaRPr lang="pt-PT" b="1" dirty="0">
              <a:solidFill>
                <a:srgbClr val="003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92210" y="1183611"/>
            <a:ext cx="9371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14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Câmara Municipal de Mafra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enquanto promotor do projeto pretende dar continuidade ao compromisso ambiental que assumiu com os seus munícipes. A CM Mafra foi pioneira no desenvolvimento da iniciativa que permitiu a colocação em 2019 de uma máquina de depósito de embalagens de bebidas de plástico.</a:t>
            </a:r>
          </a:p>
        </p:txBody>
      </p:sp>
      <p:pic>
        <p:nvPicPr>
          <p:cNvPr id="16" name="Picture 2" descr="Novo Verde apresenta nova imagem… Mais verde – Markete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t="34178" r="27729" b="37704"/>
          <a:stretch/>
        </p:blipFill>
        <p:spPr bwMode="auto">
          <a:xfrm>
            <a:off x="356532" y="3160045"/>
            <a:ext cx="2053311" cy="4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592210" y="2048800"/>
            <a:ext cx="9371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1400" b="1" dirty="0" err="1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Tratolixo</a:t>
            </a:r>
            <a:r>
              <a:rPr lang="pt-PT" sz="140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é uma empresa intermunicipal responsável pelo serviço público de tratamento de Resíduos Urbanos de mais de 800.000 habitantes. Possui instalações de receção e triagem para onde serão encaminhados os resíduos recolhidos nas várias máquinas disponibilizadas.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592210" y="3921489"/>
            <a:ext cx="9371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14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Electrão</a:t>
            </a:r>
            <a:r>
              <a:rPr lang="pt-PT" sz="1400" dirty="0">
                <a:solidFill>
                  <a:srgbClr val="003096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é também uma Entidade Gestora licenciada para a gestão do SIGRE e concorrente da Novo Verde. O Electrão traz para este projeto a visão e ambição de desenvolver os sistemas de incentivo eficazes e eficientes que possam servir o SIGRE e o seu propósito.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592210" y="4780115"/>
            <a:ext cx="9371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14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Superior Técnico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participa no projeto através do centro de investigação IN+, que tem contribuindo para a definição de soluções para a gestão de resíduos urbanos, apoiando a definição de políticas públicas, a criação de entidades gestoras ou a criação de sistemas de informação de resíduos.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592210" y="5540371"/>
            <a:ext cx="9371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14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3drivers</a:t>
            </a:r>
            <a:r>
              <a:rPr lang="pt-PT" sz="140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é uma empresa de consultoria ambiental que traz para este projeto a experiência acumulada na prestação de serviços de consultoria e comunicação na área da gestão de resíduos em Portugal e na União Europeia.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5" b="13444"/>
          <a:stretch/>
        </p:blipFill>
        <p:spPr>
          <a:xfrm>
            <a:off x="463979" y="3986393"/>
            <a:ext cx="1830182" cy="63479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4" b="27831"/>
          <a:stretch/>
        </p:blipFill>
        <p:spPr>
          <a:xfrm>
            <a:off x="174601" y="4716745"/>
            <a:ext cx="2408938" cy="824674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t="37672" r="23646" b="37354"/>
          <a:stretch/>
        </p:blipFill>
        <p:spPr>
          <a:xfrm>
            <a:off x="28389" y="2025990"/>
            <a:ext cx="2404787" cy="786053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E0BE9DC-D294-4C1E-8410-F287A8CED1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741" y="5706047"/>
            <a:ext cx="1324657" cy="38002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3B4C828-BE19-4AA8-9728-59F2430470EE}"/>
              </a:ext>
            </a:extLst>
          </p:cNvPr>
          <p:cNvSpPr txBox="1"/>
          <p:nvPr/>
        </p:nvSpPr>
        <p:spPr>
          <a:xfrm>
            <a:off x="2592210" y="2985897"/>
            <a:ext cx="9371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14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 Verde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é uma Entidade Gestora licenciada para a gestão do Sistema Integrado de Gestão de Resíduos de Embalagens (SIGRE). Em 2019, a Novo Verde foi parceira da CM Mafra na iniciativa pioneira no âmbito da sua rede de recolha própria. A Novo Verde possui a capacidade, a motivação e a experiência para o desenvolvimento de sistemas de incentivo</a:t>
            </a:r>
            <a:r>
              <a:rPr lang="pt-PT" sz="14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7" y="1092477"/>
            <a:ext cx="849304" cy="92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1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pt-PT" sz="36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das atividades</a:t>
            </a:r>
            <a:endParaRPr lang="pt-PT" b="1" dirty="0">
              <a:solidFill>
                <a:srgbClr val="003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8971" y="1409701"/>
            <a:ext cx="11146972" cy="476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4472C4">
                  <a:lumMod val="75000"/>
                </a:srgb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MAFRA Reciclar a valer + está organizado em </a:t>
            </a:r>
            <a:r>
              <a:rPr lang="pt-PT" sz="15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atividades principais</a:t>
            </a: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71928" y="1900910"/>
            <a:ext cx="2333172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1.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Desenvolvimento das especificações do sistema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72907" y="2669118"/>
            <a:ext cx="2332191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2.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Implementação do sistema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72908" y="3436002"/>
            <a:ext cx="2332190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3.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Operacionalização do sistema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71928" y="4204993"/>
            <a:ext cx="2333171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4.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Monitorização e acompanhamento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1928" y="4973984"/>
            <a:ext cx="2333170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5.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Sensibilização e disseminação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1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pt-PT" sz="36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das atividades</a:t>
            </a:r>
            <a:endParaRPr lang="pt-PT" b="1" dirty="0">
              <a:solidFill>
                <a:srgbClr val="003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8971" y="1409701"/>
            <a:ext cx="11146972" cy="476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4472C4">
                  <a:lumMod val="75000"/>
                </a:srgb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MAFRA Reciclar a valer + está organizado em </a:t>
            </a:r>
            <a:r>
              <a:rPr lang="pt-PT" sz="15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atividades principais</a:t>
            </a: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962141" y="1900910"/>
            <a:ext cx="892513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do modelo conceptual e funcional 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do sistema inteligente de incentivo para embalagens de bebidas</a:t>
            </a:r>
          </a:p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dos casos de uso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, dos equipamentos da rede, da arquitetura tecnológica e do plano de testes a desenvolver, que envolverá as atividades de implementação, operacionalização e monitorização</a:t>
            </a:r>
          </a:p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das especificações do sistema inteligente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, com base no modelo conceptual, nomeadamente as relacionadas com as caraterísticas dos equipamentos de separação, para receber as embalagens abrangidas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71928" y="1900910"/>
            <a:ext cx="2333172" cy="553998"/>
          </a:xfrm>
          <a:prstGeom prst="rect">
            <a:avLst/>
          </a:prstGeom>
          <a:solidFill>
            <a:srgbClr val="003096"/>
          </a:solidFill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1. </a:t>
            </a:r>
            <a:r>
              <a:rPr lang="pt-PT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das especificações do sistema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72907" y="2669118"/>
            <a:ext cx="2332191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2.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Implementação do sistema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2908" y="3436002"/>
            <a:ext cx="2332190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3.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Operacionalização do sistema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71928" y="4204993"/>
            <a:ext cx="2333171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4.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Monitorização e acompanhamento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71928" y="4973984"/>
            <a:ext cx="2333170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5.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Sensibilização e disseminação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pt-PT" sz="36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das atividades</a:t>
            </a:r>
            <a:endParaRPr lang="pt-PT" b="1" dirty="0">
              <a:solidFill>
                <a:srgbClr val="003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8971" y="1409701"/>
            <a:ext cx="11146972" cy="476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4472C4">
                  <a:lumMod val="75000"/>
                </a:srgb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MAFRA Reciclar a valer + está organizado em </a:t>
            </a:r>
            <a:r>
              <a:rPr lang="pt-PT" sz="15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atividades principais</a:t>
            </a: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962141" y="2669118"/>
            <a:ext cx="8925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Seleção e aquisição de 12 equipamentos de depósito de embalagens</a:t>
            </a:r>
          </a:p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Preparação dos espaços para instalação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incluindo as lojas, os locais de mercados e serviços públicos</a:t>
            </a:r>
          </a:p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da fase de treino dos sistemas de identificação dos equipamentos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, em particular com vista a explorar as capacidades de separação de embalagens não retornáveis, por material, de embalagens reutilizáveis e de embalagens contendo matérias-primas secundárias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71928" y="1900910"/>
            <a:ext cx="2333172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1.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Desenvolvimento das especificações do sistema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72907" y="2669118"/>
            <a:ext cx="2332191" cy="553998"/>
          </a:xfrm>
          <a:prstGeom prst="rect">
            <a:avLst/>
          </a:prstGeom>
          <a:solidFill>
            <a:srgbClr val="003096"/>
          </a:solidFill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2. </a:t>
            </a:r>
            <a:r>
              <a:rPr lang="pt-PT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do sistema</a:t>
            </a:r>
            <a:endParaRPr lang="pt-P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72908" y="3436002"/>
            <a:ext cx="2332190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3.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Operacionalização do sistema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71928" y="4204993"/>
            <a:ext cx="2333171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4.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Monitorização e acompanhamento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1928" y="4973984"/>
            <a:ext cx="2333170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5.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Sensibilização e disseminação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4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pt-PT" sz="36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das atividades</a:t>
            </a:r>
            <a:endParaRPr lang="pt-PT" b="1" dirty="0">
              <a:solidFill>
                <a:srgbClr val="003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xão reta 5"/>
          <p:cNvCxnSpPr/>
          <p:nvPr/>
        </p:nvCxnSpPr>
        <p:spPr>
          <a:xfrm>
            <a:off x="0" y="6443663"/>
            <a:ext cx="12192000" cy="3809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5" b="50231"/>
          <a:stretch/>
        </p:blipFill>
        <p:spPr>
          <a:xfrm>
            <a:off x="342900" y="6200228"/>
            <a:ext cx="482600" cy="383683"/>
          </a:xfrm>
          <a:prstGeom prst="rect">
            <a:avLst/>
          </a:prstGeom>
        </p:spPr>
      </p:pic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8971" y="1409701"/>
            <a:ext cx="11146972" cy="4767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buClr>
                <a:srgbClr val="4472C4">
                  <a:lumMod val="75000"/>
                </a:srgbClr>
              </a:buClr>
              <a:buFont typeface="Calibri Light" panose="020F0302020204030204" pitchFamily="34" charset="0"/>
              <a:buChar char="&gt;"/>
            </a:pPr>
            <a:r>
              <a:rPr lang="pt-PT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projeto MAFRA Reciclar a valer + está organizado em </a:t>
            </a:r>
            <a:r>
              <a:rPr lang="pt-PT" sz="15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cinco atividades principais</a:t>
            </a:r>
            <a:r>
              <a:rPr lang="pt-PT" sz="1500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62141" y="3407587"/>
            <a:ext cx="8925132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de uso do sistema de incentivo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, incluindo manutenção e verificação técnica dos equipamentos</a:t>
            </a:r>
          </a:p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Recolha e transporte das embalagens para as unidades de triagem da </a:t>
            </a:r>
            <a:r>
              <a:rPr lang="pt-PT" sz="1300" b="1" dirty="0" err="1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Tratolixo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, para triagem e preparação de materiais com maior grau de pureza e maximização do retorno para reciclagem</a:t>
            </a:r>
          </a:p>
          <a:p>
            <a:pPr marL="285750" indent="-285750">
              <a:spcAft>
                <a:spcPts val="1500"/>
              </a:spcAft>
              <a:buClr>
                <a:srgbClr val="003096"/>
              </a:buClr>
              <a:buFont typeface="Calibri" panose="020F0502020204030204" pitchFamily="34" charset="0"/>
              <a:buChar char="&gt;"/>
            </a:pPr>
            <a:r>
              <a:rPr lang="pt-PT" sz="1300" b="1" dirty="0">
                <a:solidFill>
                  <a:srgbClr val="003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Realização dos leilões previstos no âmbito do SIGRE para retoma de materiais e valorização económica. 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No caso de embalagens reutilizáveis serão desenvolvidos procedimentos próprios, bem como para embalagens com matérias-primas secundárias, que se procurará valorizar numa lógica de circuito fechado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71928" y="1900910"/>
            <a:ext cx="2333172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1.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Desenvolvimento das especificações do sistema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72907" y="2669118"/>
            <a:ext cx="2332191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2.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Implementação do sistema</a:t>
            </a: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72908" y="3436002"/>
            <a:ext cx="2332190" cy="553998"/>
          </a:xfrm>
          <a:prstGeom prst="rect">
            <a:avLst/>
          </a:prstGeom>
          <a:solidFill>
            <a:srgbClr val="003096"/>
          </a:solidFill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3. </a:t>
            </a:r>
            <a:r>
              <a:rPr lang="pt-PT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Operacionalização do sistema</a:t>
            </a:r>
            <a:endParaRPr lang="pt-P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71928" y="4204993"/>
            <a:ext cx="2333171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4.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Monitorização e acompanhamento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71928" y="4973984"/>
            <a:ext cx="2333170" cy="553998"/>
          </a:xfrm>
          <a:prstGeom prst="rect">
            <a:avLst/>
          </a:prstGeom>
          <a:noFill/>
          <a:ln>
            <a:solidFill>
              <a:srgbClr val="00309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A 5. </a:t>
            </a:r>
            <a:r>
              <a:rPr lang="pt-PT" sz="1400" i="1" dirty="0">
                <a:latin typeface="Arial" panose="020B0604020202020204" pitchFamily="34" charset="0"/>
                <a:cs typeface="Arial" panose="020B0604020202020204" pitchFamily="34" charset="0"/>
              </a:rPr>
              <a:t>Sensibilização e disseminação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04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1570</Words>
  <Application>Microsoft Office PowerPoint</Application>
  <PresentationFormat>Ecrã Panorâmico</PresentationFormat>
  <Paragraphs>132</Paragraphs>
  <Slides>14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Enquadramento</vt:lpstr>
      <vt:lpstr>Objetivos</vt:lpstr>
      <vt:lpstr>Objetivos</vt:lpstr>
      <vt:lpstr>Parceiros</vt:lpstr>
      <vt:lpstr>Descrição das atividades</vt:lpstr>
      <vt:lpstr>Descrição das atividades</vt:lpstr>
      <vt:lpstr>Descrição das atividades</vt:lpstr>
      <vt:lpstr>Descrição das atividades</vt:lpstr>
      <vt:lpstr>Descrição das atividades</vt:lpstr>
      <vt:lpstr>Descrição das atividades</vt:lpstr>
      <vt:lpstr>Resultados esperados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Miguel Marques</dc:creator>
  <cp:lastModifiedBy>António Lorena</cp:lastModifiedBy>
  <cp:revision>101</cp:revision>
  <dcterms:created xsi:type="dcterms:W3CDTF">2020-06-25T15:11:49Z</dcterms:created>
  <dcterms:modified xsi:type="dcterms:W3CDTF">2020-07-09T15:31:02Z</dcterms:modified>
</cp:coreProperties>
</file>