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63" r:id="rId4"/>
    <p:sldId id="264" r:id="rId5"/>
    <p:sldId id="266" r:id="rId6"/>
    <p:sldId id="277" r:id="rId7"/>
    <p:sldId id="278" r:id="rId8"/>
    <p:sldId id="279" r:id="rId9"/>
    <p:sldId id="280" r:id="rId10"/>
    <p:sldId id="281" r:id="rId11"/>
    <p:sldId id="282" r:id="rId12"/>
    <p:sldId id="268" r:id="rId13"/>
    <p:sldId id="267" r:id="rId14"/>
    <p:sldId id="283" r:id="rId15"/>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guel Marques" initials="MM" lastIdx="1" clrIdx="0">
    <p:extLst>
      <p:ext uri="{19B8F6BF-5375-455C-9EA6-DF929625EA0E}">
        <p15:presenceInfo xmlns:p15="http://schemas.microsoft.com/office/powerpoint/2012/main" userId="S-1-5-21-985406203-4089810278-181123761-11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D17F"/>
    <a:srgbClr val="1D1D1B"/>
    <a:srgbClr val="003096"/>
    <a:srgbClr val="FF0016"/>
    <a:srgbClr val="0096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62" autoAdjust="0"/>
    <p:restoredTop sz="68223" autoAdjust="0"/>
  </p:normalViewPr>
  <p:slideViewPr>
    <p:cSldViewPr snapToGrid="0">
      <p:cViewPr varScale="1">
        <p:scale>
          <a:sx n="63" d="100"/>
          <a:sy n="63" d="100"/>
        </p:scale>
        <p:origin x="900"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285C5C-00E2-47B7-A423-03C44FE24194}" type="datetimeFigureOut">
              <a:rPr lang="pt-PT" smtClean="0"/>
              <a:t>09/07/2020</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9DECDD-41C7-4559-ADF8-EA7F4E84C3AD}" type="slidenum">
              <a:rPr lang="pt-PT" smtClean="0"/>
              <a:t>‹nº›</a:t>
            </a:fld>
            <a:endParaRPr lang="pt-PT"/>
          </a:p>
        </p:txBody>
      </p:sp>
    </p:spTree>
    <p:extLst>
      <p:ext uri="{BB962C8B-B14F-4D97-AF65-F5344CB8AC3E}">
        <p14:creationId xmlns:p14="http://schemas.microsoft.com/office/powerpoint/2010/main" val="2825486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BF9DECDD-41C7-4559-ADF8-EA7F4E84C3AD}" type="slidenum">
              <a:rPr lang="pt-PT" smtClean="0"/>
              <a:t>1</a:t>
            </a:fld>
            <a:endParaRPr lang="pt-PT"/>
          </a:p>
        </p:txBody>
      </p:sp>
    </p:spTree>
    <p:extLst>
      <p:ext uri="{BB962C8B-B14F-4D97-AF65-F5344CB8AC3E}">
        <p14:creationId xmlns:p14="http://schemas.microsoft.com/office/powerpoint/2010/main" val="2684198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BF9DECDD-41C7-4559-ADF8-EA7F4E84C3AD}" type="slidenum">
              <a:rPr lang="pt-PT" smtClean="0"/>
              <a:t>4</a:t>
            </a:fld>
            <a:endParaRPr lang="pt-PT"/>
          </a:p>
        </p:txBody>
      </p:sp>
    </p:spTree>
    <p:extLst>
      <p:ext uri="{BB962C8B-B14F-4D97-AF65-F5344CB8AC3E}">
        <p14:creationId xmlns:p14="http://schemas.microsoft.com/office/powerpoint/2010/main" val="1604694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BF9DECDD-41C7-4559-ADF8-EA7F4E84C3AD}" type="slidenum">
              <a:rPr lang="pt-PT" smtClean="0"/>
              <a:t>6</a:t>
            </a:fld>
            <a:endParaRPr lang="pt-PT"/>
          </a:p>
        </p:txBody>
      </p:sp>
    </p:spTree>
    <p:extLst>
      <p:ext uri="{BB962C8B-B14F-4D97-AF65-F5344CB8AC3E}">
        <p14:creationId xmlns:p14="http://schemas.microsoft.com/office/powerpoint/2010/main" val="2381330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BF9DECDD-41C7-4559-ADF8-EA7F4E84C3AD}" type="slidenum">
              <a:rPr lang="pt-PT" smtClean="0"/>
              <a:t>7</a:t>
            </a:fld>
            <a:endParaRPr lang="pt-PT"/>
          </a:p>
        </p:txBody>
      </p:sp>
    </p:spTree>
    <p:extLst>
      <p:ext uri="{BB962C8B-B14F-4D97-AF65-F5344CB8AC3E}">
        <p14:creationId xmlns:p14="http://schemas.microsoft.com/office/powerpoint/2010/main" val="3965875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BF9DECDD-41C7-4559-ADF8-EA7F4E84C3AD}" type="slidenum">
              <a:rPr lang="pt-PT" smtClean="0"/>
              <a:t>8</a:t>
            </a:fld>
            <a:endParaRPr lang="pt-PT"/>
          </a:p>
        </p:txBody>
      </p:sp>
    </p:spTree>
    <p:extLst>
      <p:ext uri="{BB962C8B-B14F-4D97-AF65-F5344CB8AC3E}">
        <p14:creationId xmlns:p14="http://schemas.microsoft.com/office/powerpoint/2010/main" val="2319674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BF9DECDD-41C7-4559-ADF8-EA7F4E84C3AD}" type="slidenum">
              <a:rPr lang="pt-PT" smtClean="0"/>
              <a:t>9</a:t>
            </a:fld>
            <a:endParaRPr lang="pt-PT"/>
          </a:p>
        </p:txBody>
      </p:sp>
    </p:spTree>
    <p:extLst>
      <p:ext uri="{BB962C8B-B14F-4D97-AF65-F5344CB8AC3E}">
        <p14:creationId xmlns:p14="http://schemas.microsoft.com/office/powerpoint/2010/main" val="4170238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BF9DECDD-41C7-4559-ADF8-EA7F4E84C3AD}" type="slidenum">
              <a:rPr lang="pt-PT" smtClean="0"/>
              <a:t>10</a:t>
            </a:fld>
            <a:endParaRPr lang="pt-PT"/>
          </a:p>
        </p:txBody>
      </p:sp>
    </p:spTree>
    <p:extLst>
      <p:ext uri="{BB962C8B-B14F-4D97-AF65-F5344CB8AC3E}">
        <p14:creationId xmlns:p14="http://schemas.microsoft.com/office/powerpoint/2010/main" val="3235647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BF9DECDD-41C7-4559-ADF8-EA7F4E84C3AD}" type="slidenum">
              <a:rPr lang="pt-PT" smtClean="0"/>
              <a:t>11</a:t>
            </a:fld>
            <a:endParaRPr lang="pt-PT"/>
          </a:p>
        </p:txBody>
      </p:sp>
    </p:spTree>
    <p:extLst>
      <p:ext uri="{BB962C8B-B14F-4D97-AF65-F5344CB8AC3E}">
        <p14:creationId xmlns:p14="http://schemas.microsoft.com/office/powerpoint/2010/main" val="3411599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BF9DECDD-41C7-4559-ADF8-EA7F4E84C3AD}" type="slidenum">
              <a:rPr lang="pt-PT" smtClean="0"/>
              <a:t>14</a:t>
            </a:fld>
            <a:endParaRPr lang="pt-PT"/>
          </a:p>
        </p:txBody>
      </p:sp>
    </p:spTree>
    <p:extLst>
      <p:ext uri="{BB962C8B-B14F-4D97-AF65-F5344CB8AC3E}">
        <p14:creationId xmlns:p14="http://schemas.microsoft.com/office/powerpoint/2010/main" val="4114298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Faça clique para editar o estilo</a:t>
            </a:r>
          </a:p>
        </p:txBody>
      </p:sp>
      <p:sp>
        <p:nvSpPr>
          <p:cNvPr id="4" name="Marcador de Posição da Data 3"/>
          <p:cNvSpPr>
            <a:spLocks noGrp="1"/>
          </p:cNvSpPr>
          <p:nvPr>
            <p:ph type="dt" sz="half" idx="10"/>
          </p:nvPr>
        </p:nvSpPr>
        <p:spPr/>
        <p:txBody>
          <a:bodyPr/>
          <a:lstStyle/>
          <a:p>
            <a:fld id="{64C85B4B-571E-4336-8086-311A608D2F6F}" type="datetimeFigureOut">
              <a:rPr lang="pt-PT" smtClean="0"/>
              <a:t>09/07/2020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55CB24F8-DDFC-4293-9CBA-7ACC64364B58}" type="slidenum">
              <a:rPr lang="pt-PT" smtClean="0"/>
              <a:t>‹nº›</a:t>
            </a:fld>
            <a:endParaRPr lang="pt-PT"/>
          </a:p>
        </p:txBody>
      </p:sp>
    </p:spTree>
    <p:extLst>
      <p:ext uri="{BB962C8B-B14F-4D97-AF65-F5344CB8AC3E}">
        <p14:creationId xmlns:p14="http://schemas.microsoft.com/office/powerpoint/2010/main" val="2847927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64C85B4B-571E-4336-8086-311A608D2F6F}" type="datetimeFigureOut">
              <a:rPr lang="pt-PT" smtClean="0"/>
              <a:t>09/07/2020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55CB24F8-DDFC-4293-9CBA-7ACC64364B58}" type="slidenum">
              <a:rPr lang="pt-PT" smtClean="0"/>
              <a:t>‹nº›</a:t>
            </a:fld>
            <a:endParaRPr lang="pt-PT"/>
          </a:p>
        </p:txBody>
      </p:sp>
    </p:spTree>
    <p:extLst>
      <p:ext uri="{BB962C8B-B14F-4D97-AF65-F5344CB8AC3E}">
        <p14:creationId xmlns:p14="http://schemas.microsoft.com/office/powerpoint/2010/main" val="842591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64C85B4B-571E-4336-8086-311A608D2F6F}" type="datetimeFigureOut">
              <a:rPr lang="pt-PT" smtClean="0"/>
              <a:t>09/07/2020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55CB24F8-DDFC-4293-9CBA-7ACC64364B58}" type="slidenum">
              <a:rPr lang="pt-PT" smtClean="0"/>
              <a:t>‹nº›</a:t>
            </a:fld>
            <a:endParaRPr lang="pt-PT"/>
          </a:p>
        </p:txBody>
      </p:sp>
    </p:spTree>
    <p:extLst>
      <p:ext uri="{BB962C8B-B14F-4D97-AF65-F5344CB8AC3E}">
        <p14:creationId xmlns:p14="http://schemas.microsoft.com/office/powerpoint/2010/main" val="662980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64C85B4B-571E-4336-8086-311A608D2F6F}" type="datetimeFigureOut">
              <a:rPr lang="pt-PT" smtClean="0"/>
              <a:t>09/07/2020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55CB24F8-DDFC-4293-9CBA-7ACC64364B58}" type="slidenum">
              <a:rPr lang="pt-PT" smtClean="0"/>
              <a:t>‹nº›</a:t>
            </a:fld>
            <a:endParaRPr lang="pt-PT"/>
          </a:p>
        </p:txBody>
      </p:sp>
    </p:spTree>
    <p:extLst>
      <p:ext uri="{BB962C8B-B14F-4D97-AF65-F5344CB8AC3E}">
        <p14:creationId xmlns:p14="http://schemas.microsoft.com/office/powerpoint/2010/main" val="3775444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a:t>
            </a:r>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64C85B4B-571E-4336-8086-311A608D2F6F}" type="datetimeFigureOut">
              <a:rPr lang="pt-PT" smtClean="0"/>
              <a:t>09/07/2020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55CB24F8-DDFC-4293-9CBA-7ACC64364B58}" type="slidenum">
              <a:rPr lang="pt-PT" smtClean="0"/>
              <a:t>‹nº›</a:t>
            </a:fld>
            <a:endParaRPr lang="pt-PT"/>
          </a:p>
        </p:txBody>
      </p:sp>
    </p:spTree>
    <p:extLst>
      <p:ext uri="{BB962C8B-B14F-4D97-AF65-F5344CB8AC3E}">
        <p14:creationId xmlns:p14="http://schemas.microsoft.com/office/powerpoint/2010/main" val="1626781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64C85B4B-571E-4336-8086-311A608D2F6F}" type="datetimeFigureOut">
              <a:rPr lang="pt-PT" smtClean="0"/>
              <a:t>09/07/2020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55CB24F8-DDFC-4293-9CBA-7ACC64364B58}" type="slidenum">
              <a:rPr lang="pt-PT" smtClean="0"/>
              <a:t>‹nº›</a:t>
            </a:fld>
            <a:endParaRPr lang="pt-PT"/>
          </a:p>
        </p:txBody>
      </p:sp>
    </p:spTree>
    <p:extLst>
      <p:ext uri="{BB962C8B-B14F-4D97-AF65-F5344CB8AC3E}">
        <p14:creationId xmlns:p14="http://schemas.microsoft.com/office/powerpoint/2010/main" val="70635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a:t>
            </a:r>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64C85B4B-571E-4336-8086-311A608D2F6F}" type="datetimeFigureOut">
              <a:rPr lang="pt-PT" smtClean="0"/>
              <a:t>09/07/2020</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55CB24F8-DDFC-4293-9CBA-7ACC64364B58}" type="slidenum">
              <a:rPr lang="pt-PT" smtClean="0"/>
              <a:t>‹nº›</a:t>
            </a:fld>
            <a:endParaRPr lang="pt-PT"/>
          </a:p>
        </p:txBody>
      </p:sp>
    </p:spTree>
    <p:extLst>
      <p:ext uri="{BB962C8B-B14F-4D97-AF65-F5344CB8AC3E}">
        <p14:creationId xmlns:p14="http://schemas.microsoft.com/office/powerpoint/2010/main" val="2866785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64C85B4B-571E-4336-8086-311A608D2F6F}" type="datetimeFigureOut">
              <a:rPr lang="pt-PT" smtClean="0"/>
              <a:t>09/07/2020</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55CB24F8-DDFC-4293-9CBA-7ACC64364B58}" type="slidenum">
              <a:rPr lang="pt-PT" smtClean="0"/>
              <a:t>‹nº›</a:t>
            </a:fld>
            <a:endParaRPr lang="pt-PT"/>
          </a:p>
        </p:txBody>
      </p:sp>
    </p:spTree>
    <p:extLst>
      <p:ext uri="{BB962C8B-B14F-4D97-AF65-F5344CB8AC3E}">
        <p14:creationId xmlns:p14="http://schemas.microsoft.com/office/powerpoint/2010/main" val="3642760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64C85B4B-571E-4336-8086-311A608D2F6F}" type="datetimeFigureOut">
              <a:rPr lang="pt-PT" smtClean="0"/>
              <a:t>09/07/2020</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55CB24F8-DDFC-4293-9CBA-7ACC64364B58}" type="slidenum">
              <a:rPr lang="pt-PT" smtClean="0"/>
              <a:t>‹nº›</a:t>
            </a:fld>
            <a:endParaRPr lang="pt-PT"/>
          </a:p>
        </p:txBody>
      </p:sp>
    </p:spTree>
    <p:extLst>
      <p:ext uri="{BB962C8B-B14F-4D97-AF65-F5344CB8AC3E}">
        <p14:creationId xmlns:p14="http://schemas.microsoft.com/office/powerpoint/2010/main" val="2969547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64C85B4B-571E-4336-8086-311A608D2F6F}" type="datetimeFigureOut">
              <a:rPr lang="pt-PT" smtClean="0"/>
              <a:t>09/07/2020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55CB24F8-DDFC-4293-9CBA-7ACC64364B58}" type="slidenum">
              <a:rPr lang="pt-PT" smtClean="0"/>
              <a:t>‹nº›</a:t>
            </a:fld>
            <a:endParaRPr lang="pt-PT"/>
          </a:p>
        </p:txBody>
      </p:sp>
    </p:spTree>
    <p:extLst>
      <p:ext uri="{BB962C8B-B14F-4D97-AF65-F5344CB8AC3E}">
        <p14:creationId xmlns:p14="http://schemas.microsoft.com/office/powerpoint/2010/main" val="1734803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64C85B4B-571E-4336-8086-311A608D2F6F}" type="datetimeFigureOut">
              <a:rPr lang="pt-PT" smtClean="0"/>
              <a:t>09/07/2020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55CB24F8-DDFC-4293-9CBA-7ACC64364B58}" type="slidenum">
              <a:rPr lang="pt-PT" smtClean="0"/>
              <a:t>‹nº›</a:t>
            </a:fld>
            <a:endParaRPr lang="pt-PT"/>
          </a:p>
        </p:txBody>
      </p:sp>
    </p:spTree>
    <p:extLst>
      <p:ext uri="{BB962C8B-B14F-4D97-AF65-F5344CB8AC3E}">
        <p14:creationId xmlns:p14="http://schemas.microsoft.com/office/powerpoint/2010/main" val="402720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C85B4B-571E-4336-8086-311A608D2F6F}" type="datetimeFigureOut">
              <a:rPr lang="pt-PT" smtClean="0"/>
              <a:t>09/07/2020</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B24F8-DDFC-4293-9CBA-7ACC64364B58}" type="slidenum">
              <a:rPr lang="pt-PT" smtClean="0"/>
              <a:t>‹nº›</a:t>
            </a:fld>
            <a:endParaRPr lang="pt-PT"/>
          </a:p>
        </p:txBody>
      </p:sp>
    </p:spTree>
    <p:extLst>
      <p:ext uri="{BB962C8B-B14F-4D97-AF65-F5344CB8AC3E}">
        <p14:creationId xmlns:p14="http://schemas.microsoft.com/office/powerpoint/2010/main" val="3994406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0.pn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9.svg"/><Relationship Id="rId4" Type="http://schemas.openxmlformats.org/officeDocument/2006/relationships/image" Target="../media/image5.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m pessoa, homem, em pé, olhar&#10;&#10;Descrição gerada automaticamente">
            <a:extLst>
              <a:ext uri="{FF2B5EF4-FFF2-40B4-BE49-F238E27FC236}">
                <a16:creationId xmlns:a16="http://schemas.microsoft.com/office/drawing/2014/main" id="{CFE9E65B-2E21-4A31-8E36-D87786E14D2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214347" y="247650"/>
            <a:ext cx="11763305" cy="6362702"/>
          </a:xfrm>
          <a:prstGeom prst="rect">
            <a:avLst/>
          </a:prstGeom>
        </p:spPr>
      </p:pic>
      <p:sp>
        <p:nvSpPr>
          <p:cNvPr id="5" name="Retângulo 4"/>
          <p:cNvSpPr/>
          <p:nvPr/>
        </p:nvSpPr>
        <p:spPr>
          <a:xfrm>
            <a:off x="695325" y="2948782"/>
            <a:ext cx="10801350" cy="960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3600" b="1" cap="small" dirty="0">
                <a:solidFill>
                  <a:srgbClr val="1D1D1B"/>
                </a:solidFill>
                <a:latin typeface="Arial" panose="020B0604020202020204" pitchFamily="34" charset="0"/>
                <a:cs typeface="Arial" panose="020B0604020202020204" pitchFamily="34" charset="0"/>
              </a:rPr>
              <a:t>Mafra</a:t>
            </a:r>
            <a:r>
              <a:rPr lang="pt-PT" sz="3600" b="1" cap="small" dirty="0">
                <a:solidFill>
                  <a:schemeClr val="tx1"/>
                </a:solidFill>
                <a:latin typeface="Arial" panose="020B0604020202020204" pitchFamily="34" charset="0"/>
                <a:cs typeface="Arial" panose="020B0604020202020204" pitchFamily="34" charset="0"/>
              </a:rPr>
              <a:t> </a:t>
            </a:r>
            <a:r>
              <a:rPr lang="pt-PT" sz="3600" b="1" cap="small" dirty="0">
                <a:solidFill>
                  <a:srgbClr val="003096"/>
                </a:solidFill>
                <a:latin typeface="Arial" panose="020B0604020202020204" pitchFamily="34" charset="0"/>
                <a:cs typeface="Arial" panose="020B0604020202020204" pitchFamily="34" charset="0"/>
              </a:rPr>
              <a:t>Reciclar a </a:t>
            </a:r>
            <a:r>
              <a:rPr lang="pt-PT" sz="3600" b="1" cap="small" dirty="0">
                <a:solidFill>
                  <a:srgbClr val="FF0016"/>
                </a:solidFill>
                <a:latin typeface="Arial" panose="020B0604020202020204" pitchFamily="34" charset="0"/>
                <a:cs typeface="Arial" panose="020B0604020202020204" pitchFamily="34" charset="0"/>
              </a:rPr>
              <a:t>Valer +</a:t>
            </a:r>
          </a:p>
        </p:txBody>
      </p:sp>
      <p:sp>
        <p:nvSpPr>
          <p:cNvPr id="7" name="CaixaDeTexto 6"/>
          <p:cNvSpPr txBox="1"/>
          <p:nvPr/>
        </p:nvSpPr>
        <p:spPr>
          <a:xfrm>
            <a:off x="10096500" y="6130926"/>
            <a:ext cx="2276475" cy="381000"/>
          </a:xfrm>
          <a:prstGeom prst="rect">
            <a:avLst/>
          </a:prstGeom>
          <a:noFill/>
        </p:spPr>
        <p:txBody>
          <a:bodyPr wrap="square" rtlCol="0">
            <a:spAutoFit/>
          </a:bodyPr>
          <a:lstStyle/>
          <a:p>
            <a:pPr algn="ctr"/>
            <a:r>
              <a:rPr lang="pt-PT" b="1" dirty="0">
                <a:latin typeface="Arial" panose="020B0604020202020204" pitchFamily="34" charset="0"/>
                <a:cs typeface="Arial" panose="020B0604020202020204" pitchFamily="34" charset="0"/>
              </a:rPr>
              <a:t>30/06/2020</a:t>
            </a:r>
          </a:p>
        </p:txBody>
      </p:sp>
      <p:sp>
        <p:nvSpPr>
          <p:cNvPr id="9" name="CaixaDeTexto 8"/>
          <p:cNvSpPr txBox="1"/>
          <p:nvPr/>
        </p:nvSpPr>
        <p:spPr>
          <a:xfrm>
            <a:off x="423794" y="6136760"/>
            <a:ext cx="4276725" cy="369332"/>
          </a:xfrm>
          <a:prstGeom prst="rect">
            <a:avLst/>
          </a:prstGeom>
          <a:noFill/>
        </p:spPr>
        <p:txBody>
          <a:bodyPr wrap="square" rtlCol="0">
            <a:spAutoFit/>
          </a:bodyPr>
          <a:lstStyle/>
          <a:p>
            <a:r>
              <a:rPr lang="pt-PT"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MAFRA Reciclar a valer +</a:t>
            </a:r>
          </a:p>
        </p:txBody>
      </p:sp>
      <p:sp>
        <p:nvSpPr>
          <p:cNvPr id="10" name="CaixaDeTexto 9"/>
          <p:cNvSpPr txBox="1"/>
          <p:nvPr/>
        </p:nvSpPr>
        <p:spPr>
          <a:xfrm>
            <a:off x="423794" y="5822713"/>
            <a:ext cx="4276725" cy="369332"/>
          </a:xfrm>
          <a:prstGeom prst="rect">
            <a:avLst/>
          </a:prstGeom>
          <a:noFill/>
        </p:spPr>
        <p:txBody>
          <a:bodyPr wrap="square" rtlCol="0">
            <a:spAutoFit/>
          </a:bodyPr>
          <a:lstStyle/>
          <a:p>
            <a:r>
              <a:rPr lang="pt-PT"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Câmara Municipal de Mafra</a:t>
            </a:r>
          </a:p>
        </p:txBody>
      </p:sp>
      <p:pic>
        <p:nvPicPr>
          <p:cNvPr id="8" name="Image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940" y="557450"/>
            <a:ext cx="1027520" cy="720000"/>
          </a:xfrm>
          <a:prstGeom prst="rect">
            <a:avLst/>
          </a:prstGeom>
        </p:spPr>
      </p:pic>
    </p:spTree>
    <p:extLst>
      <p:ext uri="{BB962C8B-B14F-4D97-AF65-F5344CB8AC3E}">
        <p14:creationId xmlns:p14="http://schemas.microsoft.com/office/powerpoint/2010/main" val="3938763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11225"/>
          </a:xfrm>
        </p:spPr>
        <p:txBody>
          <a:bodyPr/>
          <a:lstStyle/>
          <a:p>
            <a:r>
              <a:rPr lang="pt-PT" sz="3600" b="1" dirty="0" err="1">
                <a:solidFill>
                  <a:srgbClr val="003096"/>
                </a:solidFill>
                <a:latin typeface="Arial" panose="020B0604020202020204" pitchFamily="34" charset="0"/>
                <a:cs typeface="Arial" panose="020B0604020202020204" pitchFamily="34" charset="0"/>
              </a:rPr>
              <a:t>Description</a:t>
            </a:r>
            <a:r>
              <a:rPr lang="pt-PT" sz="3600" b="1" dirty="0">
                <a:solidFill>
                  <a:srgbClr val="003096"/>
                </a:solidFill>
                <a:latin typeface="Arial" panose="020B0604020202020204" pitchFamily="34" charset="0"/>
                <a:cs typeface="Arial" panose="020B0604020202020204" pitchFamily="34" charset="0"/>
              </a:rPr>
              <a:t> </a:t>
            </a:r>
            <a:r>
              <a:rPr lang="pt-PT" sz="3600" b="1" dirty="0" err="1">
                <a:solidFill>
                  <a:srgbClr val="003096"/>
                </a:solidFill>
                <a:latin typeface="Arial" panose="020B0604020202020204" pitchFamily="34" charset="0"/>
                <a:cs typeface="Arial" panose="020B0604020202020204" pitchFamily="34" charset="0"/>
              </a:rPr>
              <a:t>of</a:t>
            </a:r>
            <a:r>
              <a:rPr lang="pt-PT" sz="3600" b="1" dirty="0">
                <a:solidFill>
                  <a:srgbClr val="003096"/>
                </a:solidFill>
                <a:latin typeface="Arial" panose="020B0604020202020204" pitchFamily="34" charset="0"/>
                <a:cs typeface="Arial" panose="020B0604020202020204" pitchFamily="34" charset="0"/>
              </a:rPr>
              <a:t> </a:t>
            </a:r>
            <a:r>
              <a:rPr lang="pt-PT" sz="3600" b="1" dirty="0" err="1">
                <a:solidFill>
                  <a:srgbClr val="003096"/>
                </a:solidFill>
                <a:latin typeface="Arial" panose="020B0604020202020204" pitchFamily="34" charset="0"/>
                <a:cs typeface="Arial" panose="020B0604020202020204" pitchFamily="34" charset="0"/>
              </a:rPr>
              <a:t>activities</a:t>
            </a:r>
            <a:endParaRPr lang="pt-PT" b="1" dirty="0">
              <a:solidFill>
                <a:srgbClr val="003096"/>
              </a:solidFill>
              <a:latin typeface="Arial" panose="020B0604020202020204" pitchFamily="34" charset="0"/>
              <a:cs typeface="Arial" panose="020B0604020202020204" pitchFamily="34" charset="0"/>
            </a:endParaRPr>
          </a:p>
        </p:txBody>
      </p:sp>
      <p:cxnSp>
        <p:nvCxnSpPr>
          <p:cNvPr id="6" name="Conexão reta 5"/>
          <p:cNvCxnSpPr/>
          <p:nvPr/>
        </p:nvCxnSpPr>
        <p:spPr>
          <a:xfrm>
            <a:off x="0" y="6443663"/>
            <a:ext cx="12192000" cy="380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m 8"/>
          <p:cNvPicPr>
            <a:picLocks noChangeAspect="1"/>
          </p:cNvPicPr>
          <p:nvPr/>
        </p:nvPicPr>
        <p:blipFill rotWithShape="1">
          <a:blip r:embed="rId3" cstate="print">
            <a:extLst>
              <a:ext uri="{28A0092B-C50C-407E-A947-70E740481C1C}">
                <a14:useLocalDpi xmlns:a14="http://schemas.microsoft.com/office/drawing/2010/main" val="0"/>
              </a:ext>
            </a:extLst>
          </a:blip>
          <a:srcRect l="56135" b="50231"/>
          <a:stretch/>
        </p:blipFill>
        <p:spPr>
          <a:xfrm>
            <a:off x="342900" y="6200228"/>
            <a:ext cx="482600" cy="383683"/>
          </a:xfrm>
          <a:prstGeom prst="rect">
            <a:avLst/>
          </a:prstGeom>
        </p:spPr>
      </p:pic>
      <p:sp>
        <p:nvSpPr>
          <p:cNvPr id="17" name="CaixaDeTexto 16"/>
          <p:cNvSpPr txBox="1"/>
          <p:nvPr/>
        </p:nvSpPr>
        <p:spPr>
          <a:xfrm>
            <a:off x="2975020" y="4204993"/>
            <a:ext cx="8925132" cy="2077492"/>
          </a:xfrm>
          <a:prstGeom prst="rect">
            <a:avLst/>
          </a:prstGeom>
          <a:noFill/>
        </p:spPr>
        <p:txBody>
          <a:bodyPr wrap="square" rtlCol="0">
            <a:spAutoFit/>
          </a:bodyPr>
          <a:lstStyle/>
          <a:p>
            <a:pPr marL="285750" indent="-285750">
              <a:spcAft>
                <a:spcPts val="1500"/>
              </a:spcAft>
              <a:buClr>
                <a:srgbClr val="003096"/>
              </a:buClr>
              <a:buFont typeface="Calibri" panose="020F0502020204030204" pitchFamily="34" charset="0"/>
              <a:buChar char="&gt;"/>
            </a:pPr>
            <a:r>
              <a:rPr lang="en-US" sz="1300" b="1" dirty="0">
                <a:solidFill>
                  <a:srgbClr val="003096"/>
                </a:solidFill>
                <a:latin typeface="Arial" panose="020B0604020202020204" pitchFamily="34" charset="0"/>
                <a:cs typeface="Arial" panose="020B0604020202020204" pitchFamily="34" charset="0"/>
              </a:rPr>
              <a:t>Continuous monitoring of the quantities and types of packaging delivered</a:t>
            </a:r>
            <a:r>
              <a:rPr lang="en-US" sz="1300" dirty="0">
                <a:latin typeface="Arial" panose="020B0604020202020204" pitchFamily="34" charset="0"/>
                <a:cs typeface="Arial" panose="020B0604020202020204" pitchFamily="34" charset="0"/>
              </a:rPr>
              <a:t>, testing the different monitoring technologies</a:t>
            </a:r>
            <a:endParaRPr lang="pt-PT" sz="1300" dirty="0">
              <a:latin typeface="Arial" panose="020B0604020202020204" pitchFamily="34" charset="0"/>
              <a:cs typeface="Arial" panose="020B0604020202020204" pitchFamily="34" charset="0"/>
            </a:endParaRPr>
          </a:p>
          <a:p>
            <a:pPr marL="285750" indent="-285750">
              <a:spcAft>
                <a:spcPts val="1500"/>
              </a:spcAft>
              <a:buClr>
                <a:srgbClr val="003096"/>
              </a:buClr>
              <a:buFont typeface="Calibri" panose="020F0502020204030204" pitchFamily="34" charset="0"/>
              <a:buChar char="&gt;"/>
            </a:pPr>
            <a:r>
              <a:rPr lang="en-US" sz="1300" b="1" dirty="0">
                <a:solidFill>
                  <a:srgbClr val="003096"/>
                </a:solidFill>
                <a:latin typeface="Arial" panose="020B0604020202020204" pitchFamily="34" charset="0"/>
                <a:cs typeface="Arial" panose="020B0604020202020204" pitchFamily="34" charset="0"/>
              </a:rPr>
              <a:t>Assessment of the performance levels of each location </a:t>
            </a:r>
            <a:r>
              <a:rPr lang="en-US" sz="1300" dirty="0">
                <a:latin typeface="Arial" panose="020B0604020202020204" pitchFamily="34" charset="0"/>
                <a:cs typeface="Arial" panose="020B0604020202020204" pitchFamily="34" charset="0"/>
              </a:rPr>
              <a:t>and identification of problems and aspects to be improved (such as equipment location, visibility to consumers, incentive values and consumer sensitivity to them), allowing action to be taken to correct and improve</a:t>
            </a:r>
            <a:endParaRPr lang="pt-PT" sz="1300" dirty="0">
              <a:latin typeface="Arial" panose="020B0604020202020204" pitchFamily="34" charset="0"/>
              <a:cs typeface="Arial" panose="020B0604020202020204" pitchFamily="34" charset="0"/>
            </a:endParaRPr>
          </a:p>
          <a:p>
            <a:pPr marL="285750" indent="-285750">
              <a:spcAft>
                <a:spcPts val="1500"/>
              </a:spcAft>
              <a:buClr>
                <a:srgbClr val="003096"/>
              </a:buClr>
              <a:buFont typeface="Calibri" panose="020F0502020204030204" pitchFamily="34" charset="0"/>
              <a:buChar char="&gt;"/>
            </a:pPr>
            <a:r>
              <a:rPr lang="en-US" sz="1300" b="1" dirty="0">
                <a:solidFill>
                  <a:srgbClr val="003096"/>
                </a:solidFill>
                <a:latin typeface="Arial" panose="020B0604020202020204" pitchFamily="34" charset="0"/>
                <a:cs typeface="Arial" panose="020B0604020202020204" pitchFamily="34" charset="0"/>
              </a:rPr>
              <a:t>Characterization of packaging lots in the sorting facilities</a:t>
            </a:r>
            <a:r>
              <a:rPr lang="en-US" sz="1300" dirty="0">
                <a:latin typeface="Arial" panose="020B0604020202020204" pitchFamily="34" charset="0"/>
                <a:cs typeface="Arial" panose="020B0604020202020204" pitchFamily="34" charset="0"/>
              </a:rPr>
              <a:t>, quantifying by location, type of packaging and contamination. Determination of purity levels, non-returnable packaging, reusable packaging and packaging with secondary raw materials</a:t>
            </a:r>
            <a:endParaRPr lang="pt-PT" sz="1300" dirty="0">
              <a:latin typeface="Arial" panose="020B0604020202020204" pitchFamily="34" charset="0"/>
              <a:cs typeface="Arial" panose="020B0604020202020204" pitchFamily="34" charset="0"/>
            </a:endParaRPr>
          </a:p>
        </p:txBody>
      </p:sp>
      <p:sp>
        <p:nvSpPr>
          <p:cNvPr id="25" name="CaixaDeTexto 24"/>
          <p:cNvSpPr txBox="1"/>
          <p:nvPr/>
        </p:nvSpPr>
        <p:spPr>
          <a:xfrm>
            <a:off x="371928" y="4204993"/>
            <a:ext cx="2333171" cy="553998"/>
          </a:xfrm>
          <a:prstGeom prst="rect">
            <a:avLst/>
          </a:prstGeom>
          <a:solidFill>
            <a:srgbClr val="003096"/>
          </a:solidFill>
          <a:ln>
            <a:solidFill>
              <a:srgbClr val="003096"/>
            </a:solidFill>
            <a:prstDash val="dash"/>
          </a:ln>
        </p:spPr>
        <p:txBody>
          <a:bodyPr wrap="square" rtlCol="0">
            <a:spAutoFit/>
          </a:bodyPr>
          <a:lstStyle/>
          <a:p>
            <a:r>
              <a:rPr lang="pt-PT" sz="1600" b="1" dirty="0">
                <a:solidFill>
                  <a:schemeClr val="bg1"/>
                </a:solidFill>
                <a:latin typeface="Arial" panose="020B0604020202020204" pitchFamily="34" charset="0"/>
                <a:cs typeface="Arial" panose="020B0604020202020204" pitchFamily="34" charset="0"/>
              </a:rPr>
              <a:t>A 4. </a:t>
            </a:r>
            <a:r>
              <a:rPr lang="pt-PT" sz="1400" i="1" dirty="0" err="1">
                <a:solidFill>
                  <a:schemeClr val="bg1"/>
                </a:solidFill>
                <a:latin typeface="Arial" panose="020B0604020202020204" pitchFamily="34" charset="0"/>
                <a:cs typeface="Arial" panose="020B0604020202020204" pitchFamily="34" charset="0"/>
              </a:rPr>
              <a:t>Monitoring</a:t>
            </a:r>
            <a:r>
              <a:rPr lang="pt-PT" sz="1400" i="1" dirty="0">
                <a:solidFill>
                  <a:schemeClr val="bg1"/>
                </a:solidFill>
                <a:latin typeface="Arial" panose="020B0604020202020204" pitchFamily="34" charset="0"/>
                <a:cs typeface="Arial" panose="020B0604020202020204" pitchFamily="34" charset="0"/>
              </a:rPr>
              <a:t> </a:t>
            </a:r>
            <a:r>
              <a:rPr lang="pt-PT" sz="1400" i="1" dirty="0" err="1">
                <a:solidFill>
                  <a:schemeClr val="bg1"/>
                </a:solidFill>
                <a:latin typeface="Arial" panose="020B0604020202020204" pitchFamily="34" charset="0"/>
                <a:cs typeface="Arial" panose="020B0604020202020204" pitchFamily="34" charset="0"/>
              </a:rPr>
              <a:t>and</a:t>
            </a:r>
            <a:r>
              <a:rPr lang="pt-PT" sz="1400" i="1" dirty="0">
                <a:solidFill>
                  <a:schemeClr val="bg1"/>
                </a:solidFill>
                <a:latin typeface="Arial" panose="020B0604020202020204" pitchFamily="34" charset="0"/>
                <a:cs typeface="Arial" panose="020B0604020202020204" pitchFamily="34" charset="0"/>
              </a:rPr>
              <a:t> follow-up</a:t>
            </a:r>
          </a:p>
        </p:txBody>
      </p:sp>
      <p:sp>
        <p:nvSpPr>
          <p:cNvPr id="12" name="Marcador de Posição de Conteúdo 2"/>
          <p:cNvSpPr txBox="1">
            <a:spLocks/>
          </p:cNvSpPr>
          <p:nvPr/>
        </p:nvSpPr>
        <p:spPr>
          <a:xfrm>
            <a:off x="478971" y="1409701"/>
            <a:ext cx="11146972" cy="47672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buClr>
                <a:srgbClr val="4472C4">
                  <a:lumMod val="75000"/>
                </a:srgbClr>
              </a:buClr>
              <a:buFont typeface="Calibri Light" panose="020F0302020204030204" pitchFamily="34" charset="0"/>
              <a:buChar char="&gt;"/>
            </a:pPr>
            <a:r>
              <a:rPr lang="pt-PT" sz="1500" b="1" cap="small" dirty="0">
                <a:solidFill>
                  <a:srgbClr val="003096"/>
                </a:solidFill>
                <a:latin typeface="Arial" panose="020B0604020202020204" pitchFamily="34" charset="0"/>
                <a:cs typeface="Arial" panose="020B0604020202020204" pitchFamily="34" charset="0"/>
              </a:rPr>
              <a:t>Mafra Reciclar a Valer +</a:t>
            </a:r>
            <a:r>
              <a:rPr lang="en-US" sz="1500" dirty="0">
                <a:solidFill>
                  <a:prstClr val="black"/>
                </a:solidFill>
                <a:latin typeface="Arial" panose="020B0604020202020204" pitchFamily="34" charset="0"/>
                <a:cs typeface="Arial" panose="020B0604020202020204" pitchFamily="34" charset="0"/>
              </a:rPr>
              <a:t> project is organized into </a:t>
            </a:r>
            <a:r>
              <a:rPr lang="en-US" sz="1500" b="1" dirty="0">
                <a:solidFill>
                  <a:srgbClr val="003096"/>
                </a:solidFill>
                <a:latin typeface="Arial" panose="020B0604020202020204" pitchFamily="34" charset="0"/>
                <a:cs typeface="Arial" panose="020B0604020202020204" pitchFamily="34" charset="0"/>
              </a:rPr>
              <a:t>five main activities:</a:t>
            </a:r>
            <a:endParaRPr lang="pt-PT" sz="1500" dirty="0">
              <a:solidFill>
                <a:prstClr val="black"/>
              </a:solidFill>
              <a:latin typeface="Arial" panose="020B0604020202020204" pitchFamily="34" charset="0"/>
              <a:cs typeface="Arial" panose="020B0604020202020204" pitchFamily="34" charset="0"/>
            </a:endParaRPr>
          </a:p>
        </p:txBody>
      </p:sp>
      <p:sp>
        <p:nvSpPr>
          <p:cNvPr id="13" name="CaixaDeTexto 12"/>
          <p:cNvSpPr txBox="1"/>
          <p:nvPr/>
        </p:nvSpPr>
        <p:spPr>
          <a:xfrm>
            <a:off x="371928" y="1900910"/>
            <a:ext cx="2333172" cy="553998"/>
          </a:xfrm>
          <a:prstGeom prst="rect">
            <a:avLst/>
          </a:prstGeom>
          <a:noFill/>
          <a:ln>
            <a:solidFill>
              <a:srgbClr val="003096"/>
            </a:solidFill>
            <a:prstDash val="dash"/>
          </a:ln>
        </p:spPr>
        <p:txBody>
          <a:bodyPr wrap="square" rtlCol="0" anchor="ctr">
            <a:spAutoFit/>
          </a:bodyPr>
          <a:lstStyle/>
          <a:p>
            <a:r>
              <a:rPr lang="pt-PT" sz="1600" b="1" dirty="0">
                <a:latin typeface="Arial" panose="020B0604020202020204" pitchFamily="34" charset="0"/>
                <a:cs typeface="Arial" panose="020B0604020202020204" pitchFamily="34" charset="0"/>
              </a:rPr>
              <a:t>A 1. </a:t>
            </a:r>
            <a:r>
              <a:rPr lang="pt-PT" sz="1400" i="1" dirty="0" err="1">
                <a:latin typeface="Arial" panose="020B0604020202020204" pitchFamily="34" charset="0"/>
                <a:cs typeface="Arial" panose="020B0604020202020204" pitchFamily="34" charset="0"/>
              </a:rPr>
              <a:t>Development</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of</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system</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specifications</a:t>
            </a:r>
            <a:endParaRPr lang="pt-PT" sz="1400" i="1" dirty="0">
              <a:latin typeface="Arial" panose="020B0604020202020204" pitchFamily="34" charset="0"/>
              <a:cs typeface="Arial" panose="020B0604020202020204" pitchFamily="34" charset="0"/>
            </a:endParaRPr>
          </a:p>
        </p:txBody>
      </p:sp>
      <p:sp>
        <p:nvSpPr>
          <p:cNvPr id="14" name="CaixaDeTexto 13"/>
          <p:cNvSpPr txBox="1"/>
          <p:nvPr/>
        </p:nvSpPr>
        <p:spPr>
          <a:xfrm>
            <a:off x="372907" y="2669118"/>
            <a:ext cx="2332191" cy="553998"/>
          </a:xfrm>
          <a:prstGeom prst="rect">
            <a:avLst/>
          </a:prstGeom>
          <a:noFill/>
          <a:ln>
            <a:solidFill>
              <a:srgbClr val="003096"/>
            </a:solidFill>
            <a:prstDash val="dash"/>
          </a:ln>
        </p:spPr>
        <p:txBody>
          <a:bodyPr wrap="square" rtlCol="0" anchor="ctr">
            <a:spAutoFit/>
          </a:bodyPr>
          <a:lstStyle/>
          <a:p>
            <a:r>
              <a:rPr lang="pt-PT" sz="1600" b="1" dirty="0">
                <a:latin typeface="Arial" panose="020B0604020202020204" pitchFamily="34" charset="0"/>
                <a:cs typeface="Arial" panose="020B0604020202020204" pitchFamily="34" charset="0"/>
              </a:rPr>
              <a:t>A 2. </a:t>
            </a:r>
            <a:r>
              <a:rPr lang="pt-PT" sz="1400" i="1" dirty="0" err="1">
                <a:latin typeface="Arial" panose="020B0604020202020204" pitchFamily="34" charset="0"/>
                <a:cs typeface="Arial" panose="020B0604020202020204" pitchFamily="34" charset="0"/>
              </a:rPr>
              <a:t>System</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implementation</a:t>
            </a:r>
            <a:endParaRPr lang="pt-PT" sz="1200" dirty="0">
              <a:latin typeface="Arial" panose="020B0604020202020204" pitchFamily="34" charset="0"/>
              <a:cs typeface="Arial" panose="020B0604020202020204" pitchFamily="34" charset="0"/>
            </a:endParaRPr>
          </a:p>
        </p:txBody>
      </p:sp>
      <p:sp>
        <p:nvSpPr>
          <p:cNvPr id="15" name="CaixaDeTexto 14"/>
          <p:cNvSpPr txBox="1"/>
          <p:nvPr/>
        </p:nvSpPr>
        <p:spPr>
          <a:xfrm>
            <a:off x="372908" y="3436002"/>
            <a:ext cx="2332190" cy="553998"/>
          </a:xfrm>
          <a:prstGeom prst="rect">
            <a:avLst/>
          </a:prstGeom>
          <a:noFill/>
          <a:ln>
            <a:solidFill>
              <a:srgbClr val="003096"/>
            </a:solidFill>
            <a:prstDash val="dash"/>
          </a:ln>
        </p:spPr>
        <p:txBody>
          <a:bodyPr wrap="square" rtlCol="0">
            <a:spAutoFit/>
          </a:bodyPr>
          <a:lstStyle/>
          <a:p>
            <a:r>
              <a:rPr lang="pt-PT" sz="1600" b="1" dirty="0">
                <a:latin typeface="Arial" panose="020B0604020202020204" pitchFamily="34" charset="0"/>
                <a:cs typeface="Arial" panose="020B0604020202020204" pitchFamily="34" charset="0"/>
              </a:rPr>
              <a:t>A 3. </a:t>
            </a:r>
            <a:r>
              <a:rPr lang="pt-PT" sz="1400" i="1" dirty="0" err="1">
                <a:latin typeface="Arial" panose="020B0604020202020204" pitchFamily="34" charset="0"/>
                <a:cs typeface="Arial" panose="020B0604020202020204" pitchFamily="34" charset="0"/>
              </a:rPr>
              <a:t>System</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operationalization</a:t>
            </a:r>
            <a:endParaRPr lang="pt-PT" sz="1400" dirty="0">
              <a:latin typeface="Arial" panose="020B0604020202020204" pitchFamily="34" charset="0"/>
              <a:cs typeface="Arial" panose="020B0604020202020204" pitchFamily="34" charset="0"/>
            </a:endParaRPr>
          </a:p>
        </p:txBody>
      </p:sp>
      <p:sp>
        <p:nvSpPr>
          <p:cNvPr id="16" name="CaixaDeTexto 15"/>
          <p:cNvSpPr txBox="1"/>
          <p:nvPr/>
        </p:nvSpPr>
        <p:spPr>
          <a:xfrm>
            <a:off x="371928" y="4973984"/>
            <a:ext cx="2333170" cy="553998"/>
          </a:xfrm>
          <a:prstGeom prst="rect">
            <a:avLst/>
          </a:prstGeom>
          <a:noFill/>
          <a:ln>
            <a:solidFill>
              <a:srgbClr val="003096"/>
            </a:solidFill>
            <a:prstDash val="dash"/>
          </a:ln>
        </p:spPr>
        <p:txBody>
          <a:bodyPr wrap="square" rtlCol="0">
            <a:spAutoFit/>
          </a:bodyPr>
          <a:lstStyle/>
          <a:p>
            <a:r>
              <a:rPr lang="pt-PT" sz="1600" b="1" dirty="0">
                <a:latin typeface="Arial" panose="020B0604020202020204" pitchFamily="34" charset="0"/>
                <a:cs typeface="Arial" panose="020B0604020202020204" pitchFamily="34" charset="0"/>
              </a:rPr>
              <a:t>A 5. </a:t>
            </a:r>
            <a:r>
              <a:rPr lang="pt-PT" sz="1400" i="1" dirty="0" err="1">
                <a:latin typeface="Arial" panose="020B0604020202020204" pitchFamily="34" charset="0"/>
                <a:cs typeface="Arial" panose="020B0604020202020204" pitchFamily="34" charset="0"/>
              </a:rPr>
              <a:t>Awareness</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and</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dissemination</a:t>
            </a:r>
            <a:endParaRPr lang="pt-P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137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11225"/>
          </a:xfrm>
        </p:spPr>
        <p:txBody>
          <a:bodyPr/>
          <a:lstStyle/>
          <a:p>
            <a:r>
              <a:rPr lang="pt-PT" sz="3600" b="1" dirty="0" err="1">
                <a:solidFill>
                  <a:srgbClr val="003096"/>
                </a:solidFill>
                <a:latin typeface="Arial" panose="020B0604020202020204" pitchFamily="34" charset="0"/>
                <a:cs typeface="Arial" panose="020B0604020202020204" pitchFamily="34" charset="0"/>
              </a:rPr>
              <a:t>Description</a:t>
            </a:r>
            <a:r>
              <a:rPr lang="pt-PT" sz="3600" b="1" dirty="0">
                <a:solidFill>
                  <a:srgbClr val="003096"/>
                </a:solidFill>
                <a:latin typeface="Arial" panose="020B0604020202020204" pitchFamily="34" charset="0"/>
                <a:cs typeface="Arial" panose="020B0604020202020204" pitchFamily="34" charset="0"/>
              </a:rPr>
              <a:t> </a:t>
            </a:r>
            <a:r>
              <a:rPr lang="pt-PT" sz="3600" b="1" dirty="0" err="1">
                <a:solidFill>
                  <a:srgbClr val="003096"/>
                </a:solidFill>
                <a:latin typeface="Arial" panose="020B0604020202020204" pitchFamily="34" charset="0"/>
                <a:cs typeface="Arial" panose="020B0604020202020204" pitchFamily="34" charset="0"/>
              </a:rPr>
              <a:t>of</a:t>
            </a:r>
            <a:r>
              <a:rPr lang="pt-PT" sz="3600" b="1" dirty="0">
                <a:solidFill>
                  <a:srgbClr val="003096"/>
                </a:solidFill>
                <a:latin typeface="Arial" panose="020B0604020202020204" pitchFamily="34" charset="0"/>
                <a:cs typeface="Arial" panose="020B0604020202020204" pitchFamily="34" charset="0"/>
              </a:rPr>
              <a:t> </a:t>
            </a:r>
            <a:r>
              <a:rPr lang="pt-PT" sz="3600" b="1" dirty="0" err="1">
                <a:solidFill>
                  <a:srgbClr val="003096"/>
                </a:solidFill>
                <a:latin typeface="Arial" panose="020B0604020202020204" pitchFamily="34" charset="0"/>
                <a:cs typeface="Arial" panose="020B0604020202020204" pitchFamily="34" charset="0"/>
              </a:rPr>
              <a:t>activities</a:t>
            </a:r>
            <a:endParaRPr lang="pt-PT" b="1" dirty="0">
              <a:solidFill>
                <a:srgbClr val="003096"/>
              </a:solidFill>
              <a:latin typeface="Arial" panose="020B0604020202020204" pitchFamily="34" charset="0"/>
              <a:cs typeface="Arial" panose="020B0604020202020204" pitchFamily="34" charset="0"/>
            </a:endParaRPr>
          </a:p>
        </p:txBody>
      </p:sp>
      <p:cxnSp>
        <p:nvCxnSpPr>
          <p:cNvPr id="6" name="Conexão reta 5"/>
          <p:cNvCxnSpPr/>
          <p:nvPr/>
        </p:nvCxnSpPr>
        <p:spPr>
          <a:xfrm>
            <a:off x="0" y="6443663"/>
            <a:ext cx="12192000" cy="380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m 8"/>
          <p:cNvPicPr>
            <a:picLocks noChangeAspect="1"/>
          </p:cNvPicPr>
          <p:nvPr/>
        </p:nvPicPr>
        <p:blipFill rotWithShape="1">
          <a:blip r:embed="rId3" cstate="print">
            <a:extLst>
              <a:ext uri="{28A0092B-C50C-407E-A947-70E740481C1C}">
                <a14:useLocalDpi xmlns:a14="http://schemas.microsoft.com/office/drawing/2010/main" val="0"/>
              </a:ext>
            </a:extLst>
          </a:blip>
          <a:srcRect l="56135" b="50231"/>
          <a:stretch/>
        </p:blipFill>
        <p:spPr>
          <a:xfrm>
            <a:off x="342900" y="6200228"/>
            <a:ext cx="482600" cy="383683"/>
          </a:xfrm>
          <a:prstGeom prst="rect">
            <a:avLst/>
          </a:prstGeom>
        </p:spPr>
      </p:pic>
      <p:sp>
        <p:nvSpPr>
          <p:cNvPr id="23" name="CaixaDeTexto 22"/>
          <p:cNvSpPr txBox="1"/>
          <p:nvPr/>
        </p:nvSpPr>
        <p:spPr>
          <a:xfrm>
            <a:off x="371928" y="4973984"/>
            <a:ext cx="2333170" cy="553998"/>
          </a:xfrm>
          <a:prstGeom prst="rect">
            <a:avLst/>
          </a:prstGeom>
          <a:solidFill>
            <a:srgbClr val="003096"/>
          </a:solidFill>
          <a:ln>
            <a:solidFill>
              <a:srgbClr val="003096"/>
            </a:solidFill>
            <a:prstDash val="dash"/>
          </a:ln>
        </p:spPr>
        <p:txBody>
          <a:bodyPr wrap="square" rtlCol="0">
            <a:spAutoFit/>
          </a:bodyPr>
          <a:lstStyle/>
          <a:p>
            <a:r>
              <a:rPr lang="pt-PT" sz="1600" b="1" dirty="0">
                <a:solidFill>
                  <a:schemeClr val="bg1"/>
                </a:solidFill>
                <a:latin typeface="Arial" panose="020B0604020202020204" pitchFamily="34" charset="0"/>
                <a:cs typeface="Arial" panose="020B0604020202020204" pitchFamily="34" charset="0"/>
              </a:rPr>
              <a:t>A 5. </a:t>
            </a:r>
            <a:r>
              <a:rPr lang="pt-PT" sz="1400" i="1" dirty="0" err="1">
                <a:solidFill>
                  <a:schemeClr val="bg1"/>
                </a:solidFill>
                <a:latin typeface="Arial" panose="020B0604020202020204" pitchFamily="34" charset="0"/>
                <a:cs typeface="Arial" panose="020B0604020202020204" pitchFamily="34" charset="0"/>
              </a:rPr>
              <a:t>Awareness</a:t>
            </a:r>
            <a:r>
              <a:rPr lang="pt-PT" sz="1400" i="1" dirty="0">
                <a:solidFill>
                  <a:schemeClr val="bg1"/>
                </a:solidFill>
                <a:latin typeface="Arial" panose="020B0604020202020204" pitchFamily="34" charset="0"/>
                <a:cs typeface="Arial" panose="020B0604020202020204" pitchFamily="34" charset="0"/>
              </a:rPr>
              <a:t> </a:t>
            </a:r>
            <a:r>
              <a:rPr lang="pt-PT" sz="1400" i="1" dirty="0" err="1">
                <a:solidFill>
                  <a:schemeClr val="bg1"/>
                </a:solidFill>
                <a:latin typeface="Arial" panose="020B0604020202020204" pitchFamily="34" charset="0"/>
                <a:cs typeface="Arial" panose="020B0604020202020204" pitchFamily="34" charset="0"/>
              </a:rPr>
              <a:t>and</a:t>
            </a:r>
            <a:r>
              <a:rPr lang="pt-PT" sz="1400" i="1" dirty="0">
                <a:solidFill>
                  <a:schemeClr val="bg1"/>
                </a:solidFill>
                <a:latin typeface="Arial" panose="020B0604020202020204" pitchFamily="34" charset="0"/>
                <a:cs typeface="Arial" panose="020B0604020202020204" pitchFamily="34" charset="0"/>
              </a:rPr>
              <a:t> </a:t>
            </a:r>
            <a:r>
              <a:rPr lang="pt-PT" sz="1400" i="1" dirty="0" err="1">
                <a:solidFill>
                  <a:schemeClr val="bg1"/>
                </a:solidFill>
                <a:latin typeface="Arial" panose="020B0604020202020204" pitchFamily="34" charset="0"/>
                <a:cs typeface="Arial" panose="020B0604020202020204" pitchFamily="34" charset="0"/>
              </a:rPr>
              <a:t>dissemination</a:t>
            </a:r>
            <a:endParaRPr lang="pt-PT" sz="1400" dirty="0">
              <a:solidFill>
                <a:schemeClr val="bg1"/>
              </a:solidFill>
              <a:latin typeface="Arial" panose="020B0604020202020204" pitchFamily="34" charset="0"/>
              <a:cs typeface="Arial" panose="020B0604020202020204" pitchFamily="34" charset="0"/>
            </a:endParaRPr>
          </a:p>
        </p:txBody>
      </p:sp>
      <p:sp>
        <p:nvSpPr>
          <p:cNvPr id="11" name="CaixaDeTexto 10"/>
          <p:cNvSpPr txBox="1"/>
          <p:nvPr/>
        </p:nvSpPr>
        <p:spPr>
          <a:xfrm>
            <a:off x="2962141" y="4964914"/>
            <a:ext cx="8925132" cy="1277273"/>
          </a:xfrm>
          <a:prstGeom prst="rect">
            <a:avLst/>
          </a:prstGeom>
          <a:noFill/>
        </p:spPr>
        <p:txBody>
          <a:bodyPr wrap="square" rtlCol="0">
            <a:spAutoFit/>
          </a:bodyPr>
          <a:lstStyle/>
          <a:p>
            <a:pPr marL="285750" indent="-285750">
              <a:spcAft>
                <a:spcPts val="1500"/>
              </a:spcAft>
              <a:buClr>
                <a:srgbClr val="003096"/>
              </a:buClr>
              <a:buFont typeface="Calibri" panose="020F0502020204030204" pitchFamily="34" charset="0"/>
              <a:buChar char="&gt;"/>
            </a:pPr>
            <a:r>
              <a:rPr lang="en-US" sz="1300" b="1" dirty="0">
                <a:solidFill>
                  <a:srgbClr val="003096"/>
                </a:solidFill>
                <a:latin typeface="Arial" panose="020B0604020202020204" pitchFamily="34" charset="0"/>
                <a:cs typeface="Arial" panose="020B0604020202020204" pitchFamily="34" charset="0"/>
              </a:rPr>
              <a:t>Dissemination of the project’s results</a:t>
            </a:r>
          </a:p>
          <a:p>
            <a:pPr marL="285750" indent="-285750">
              <a:spcAft>
                <a:spcPts val="1500"/>
              </a:spcAft>
              <a:buClr>
                <a:srgbClr val="003096"/>
              </a:buClr>
              <a:buFont typeface="Calibri" panose="020F0502020204030204" pitchFamily="34" charset="0"/>
              <a:buChar char="&gt;"/>
            </a:pPr>
            <a:r>
              <a:rPr lang="en-US" sz="1300" b="1" dirty="0">
                <a:solidFill>
                  <a:srgbClr val="003096"/>
                </a:solidFill>
                <a:latin typeface="Arial" panose="020B0604020202020204" pitchFamily="34" charset="0"/>
                <a:cs typeface="Arial" panose="020B0604020202020204" pitchFamily="34" charset="0"/>
              </a:rPr>
              <a:t>Raising awareness</a:t>
            </a:r>
            <a:r>
              <a:rPr lang="en-US" sz="1300" dirty="0">
                <a:latin typeface="Arial" panose="020B0604020202020204" pitchFamily="34" charset="0"/>
                <a:cs typeface="Arial" panose="020B0604020202020204" pitchFamily="34" charset="0"/>
              </a:rPr>
              <a:t>, promoting stakeholder participation and increasing the geographical scope of the pilot project</a:t>
            </a:r>
            <a:endParaRPr lang="pt-PT" sz="1300" dirty="0">
              <a:latin typeface="Arial" panose="020B0604020202020204" pitchFamily="34" charset="0"/>
              <a:cs typeface="Arial" panose="020B0604020202020204" pitchFamily="34" charset="0"/>
            </a:endParaRPr>
          </a:p>
          <a:p>
            <a:pPr marL="285750" indent="-285750">
              <a:spcAft>
                <a:spcPts val="1500"/>
              </a:spcAft>
              <a:buClr>
                <a:srgbClr val="003096"/>
              </a:buClr>
              <a:buFont typeface="Calibri" panose="020F0502020204030204" pitchFamily="34" charset="0"/>
              <a:buChar char="&gt;"/>
            </a:pPr>
            <a:r>
              <a:rPr lang="en-US" sz="1300" b="1" dirty="0">
                <a:solidFill>
                  <a:srgbClr val="003096"/>
                </a:solidFill>
                <a:latin typeface="Arial" panose="020B0604020202020204" pitchFamily="34" charset="0"/>
                <a:cs typeface="Arial" panose="020B0604020202020204" pitchFamily="34" charset="0"/>
              </a:rPr>
              <a:t>Promote the dissemination of knowledge </a:t>
            </a:r>
            <a:r>
              <a:rPr lang="en-US" sz="1300" dirty="0">
                <a:latin typeface="Arial" panose="020B0604020202020204" pitchFamily="34" charset="0"/>
                <a:cs typeface="Arial" panose="020B0604020202020204" pitchFamily="34" charset="0"/>
              </a:rPr>
              <a:t>on an open basis, ensuring that it is available to those interested in implementing DRS</a:t>
            </a:r>
            <a:endParaRPr lang="pt-PT" sz="1300" dirty="0">
              <a:latin typeface="Arial" panose="020B0604020202020204" pitchFamily="34" charset="0"/>
              <a:cs typeface="Arial" panose="020B0604020202020204" pitchFamily="34" charset="0"/>
            </a:endParaRPr>
          </a:p>
        </p:txBody>
      </p:sp>
      <p:sp>
        <p:nvSpPr>
          <p:cNvPr id="12" name="Marcador de Posição de Conteúdo 2"/>
          <p:cNvSpPr txBox="1">
            <a:spLocks/>
          </p:cNvSpPr>
          <p:nvPr/>
        </p:nvSpPr>
        <p:spPr>
          <a:xfrm>
            <a:off x="478971" y="1409701"/>
            <a:ext cx="11146972" cy="47672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buClr>
                <a:srgbClr val="4472C4">
                  <a:lumMod val="75000"/>
                </a:srgbClr>
              </a:buClr>
              <a:buFont typeface="Calibri Light" panose="020F0302020204030204" pitchFamily="34" charset="0"/>
              <a:buChar char="&gt;"/>
            </a:pPr>
            <a:r>
              <a:rPr lang="pt-PT" sz="1500" b="1" cap="small" dirty="0">
                <a:solidFill>
                  <a:srgbClr val="003096"/>
                </a:solidFill>
                <a:latin typeface="Arial" panose="020B0604020202020204" pitchFamily="34" charset="0"/>
                <a:cs typeface="Arial" panose="020B0604020202020204" pitchFamily="34" charset="0"/>
              </a:rPr>
              <a:t>Mafra Reciclar a Valer +</a:t>
            </a:r>
            <a:r>
              <a:rPr lang="en-US" sz="1500" dirty="0">
                <a:solidFill>
                  <a:prstClr val="black"/>
                </a:solidFill>
                <a:latin typeface="Arial" panose="020B0604020202020204" pitchFamily="34" charset="0"/>
                <a:cs typeface="Arial" panose="020B0604020202020204" pitchFamily="34" charset="0"/>
              </a:rPr>
              <a:t> project is organized into </a:t>
            </a:r>
            <a:r>
              <a:rPr lang="en-US" sz="1500" b="1" dirty="0">
                <a:solidFill>
                  <a:srgbClr val="003096"/>
                </a:solidFill>
                <a:latin typeface="Arial" panose="020B0604020202020204" pitchFamily="34" charset="0"/>
                <a:cs typeface="Arial" panose="020B0604020202020204" pitchFamily="34" charset="0"/>
              </a:rPr>
              <a:t>five main activities:</a:t>
            </a:r>
            <a:endParaRPr lang="pt-PT" sz="1500" dirty="0">
              <a:solidFill>
                <a:prstClr val="black"/>
              </a:solidFill>
              <a:latin typeface="Arial" panose="020B0604020202020204" pitchFamily="34" charset="0"/>
              <a:cs typeface="Arial" panose="020B0604020202020204" pitchFamily="34" charset="0"/>
            </a:endParaRPr>
          </a:p>
        </p:txBody>
      </p:sp>
      <p:sp>
        <p:nvSpPr>
          <p:cNvPr id="13" name="CaixaDeTexto 12"/>
          <p:cNvSpPr txBox="1"/>
          <p:nvPr/>
        </p:nvSpPr>
        <p:spPr>
          <a:xfrm>
            <a:off x="371928" y="1900910"/>
            <a:ext cx="2333172" cy="553998"/>
          </a:xfrm>
          <a:prstGeom prst="rect">
            <a:avLst/>
          </a:prstGeom>
          <a:noFill/>
          <a:ln>
            <a:solidFill>
              <a:srgbClr val="003096"/>
            </a:solidFill>
            <a:prstDash val="dash"/>
          </a:ln>
        </p:spPr>
        <p:txBody>
          <a:bodyPr wrap="square" rtlCol="0" anchor="ctr">
            <a:spAutoFit/>
          </a:bodyPr>
          <a:lstStyle/>
          <a:p>
            <a:r>
              <a:rPr lang="pt-PT" sz="1600" b="1" dirty="0">
                <a:latin typeface="Arial" panose="020B0604020202020204" pitchFamily="34" charset="0"/>
                <a:cs typeface="Arial" panose="020B0604020202020204" pitchFamily="34" charset="0"/>
              </a:rPr>
              <a:t>A 1. </a:t>
            </a:r>
            <a:r>
              <a:rPr lang="pt-PT" sz="1400" i="1" dirty="0" err="1">
                <a:latin typeface="Arial" panose="020B0604020202020204" pitchFamily="34" charset="0"/>
                <a:cs typeface="Arial" panose="020B0604020202020204" pitchFamily="34" charset="0"/>
              </a:rPr>
              <a:t>Development</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of</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system</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specifications</a:t>
            </a:r>
            <a:endParaRPr lang="pt-PT" sz="1400" i="1" dirty="0">
              <a:latin typeface="Arial" panose="020B0604020202020204" pitchFamily="34" charset="0"/>
              <a:cs typeface="Arial" panose="020B0604020202020204" pitchFamily="34" charset="0"/>
            </a:endParaRPr>
          </a:p>
        </p:txBody>
      </p:sp>
      <p:sp>
        <p:nvSpPr>
          <p:cNvPr id="14" name="CaixaDeTexto 13"/>
          <p:cNvSpPr txBox="1"/>
          <p:nvPr/>
        </p:nvSpPr>
        <p:spPr>
          <a:xfrm>
            <a:off x="372907" y="2669118"/>
            <a:ext cx="2332191" cy="553998"/>
          </a:xfrm>
          <a:prstGeom prst="rect">
            <a:avLst/>
          </a:prstGeom>
          <a:noFill/>
          <a:ln>
            <a:solidFill>
              <a:srgbClr val="003096"/>
            </a:solidFill>
            <a:prstDash val="dash"/>
          </a:ln>
        </p:spPr>
        <p:txBody>
          <a:bodyPr wrap="square" rtlCol="0" anchor="ctr">
            <a:spAutoFit/>
          </a:bodyPr>
          <a:lstStyle/>
          <a:p>
            <a:r>
              <a:rPr lang="pt-PT" sz="1600" b="1" dirty="0">
                <a:latin typeface="Arial" panose="020B0604020202020204" pitchFamily="34" charset="0"/>
                <a:cs typeface="Arial" panose="020B0604020202020204" pitchFamily="34" charset="0"/>
              </a:rPr>
              <a:t>A 2. </a:t>
            </a:r>
            <a:r>
              <a:rPr lang="pt-PT" sz="1400" i="1" dirty="0" err="1">
                <a:latin typeface="Arial" panose="020B0604020202020204" pitchFamily="34" charset="0"/>
                <a:cs typeface="Arial" panose="020B0604020202020204" pitchFamily="34" charset="0"/>
              </a:rPr>
              <a:t>System</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implementation</a:t>
            </a:r>
            <a:endParaRPr lang="pt-PT" sz="1200" dirty="0">
              <a:latin typeface="Arial" panose="020B0604020202020204" pitchFamily="34" charset="0"/>
              <a:cs typeface="Arial" panose="020B0604020202020204" pitchFamily="34" charset="0"/>
            </a:endParaRPr>
          </a:p>
        </p:txBody>
      </p:sp>
      <p:sp>
        <p:nvSpPr>
          <p:cNvPr id="15" name="CaixaDeTexto 14"/>
          <p:cNvSpPr txBox="1"/>
          <p:nvPr/>
        </p:nvSpPr>
        <p:spPr>
          <a:xfrm>
            <a:off x="372908" y="3436002"/>
            <a:ext cx="2332190" cy="553998"/>
          </a:xfrm>
          <a:prstGeom prst="rect">
            <a:avLst/>
          </a:prstGeom>
          <a:noFill/>
          <a:ln>
            <a:solidFill>
              <a:srgbClr val="003096"/>
            </a:solidFill>
            <a:prstDash val="dash"/>
          </a:ln>
        </p:spPr>
        <p:txBody>
          <a:bodyPr wrap="square" rtlCol="0">
            <a:spAutoFit/>
          </a:bodyPr>
          <a:lstStyle/>
          <a:p>
            <a:r>
              <a:rPr lang="pt-PT" sz="1600" b="1" dirty="0">
                <a:latin typeface="Arial" panose="020B0604020202020204" pitchFamily="34" charset="0"/>
                <a:cs typeface="Arial" panose="020B0604020202020204" pitchFamily="34" charset="0"/>
              </a:rPr>
              <a:t>A 3. </a:t>
            </a:r>
            <a:r>
              <a:rPr lang="pt-PT" sz="1400" i="1" dirty="0" err="1">
                <a:latin typeface="Arial" panose="020B0604020202020204" pitchFamily="34" charset="0"/>
                <a:cs typeface="Arial" panose="020B0604020202020204" pitchFamily="34" charset="0"/>
              </a:rPr>
              <a:t>System</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operationalization</a:t>
            </a:r>
            <a:endParaRPr lang="pt-PT" sz="1400" dirty="0">
              <a:latin typeface="Arial" panose="020B0604020202020204" pitchFamily="34" charset="0"/>
              <a:cs typeface="Arial" panose="020B0604020202020204" pitchFamily="34" charset="0"/>
            </a:endParaRPr>
          </a:p>
        </p:txBody>
      </p:sp>
      <p:sp>
        <p:nvSpPr>
          <p:cNvPr id="16" name="CaixaDeTexto 15"/>
          <p:cNvSpPr txBox="1"/>
          <p:nvPr/>
        </p:nvSpPr>
        <p:spPr>
          <a:xfrm>
            <a:off x="371928" y="4204993"/>
            <a:ext cx="2333171" cy="553998"/>
          </a:xfrm>
          <a:prstGeom prst="rect">
            <a:avLst/>
          </a:prstGeom>
          <a:noFill/>
          <a:ln>
            <a:solidFill>
              <a:srgbClr val="003096"/>
            </a:solidFill>
            <a:prstDash val="dash"/>
          </a:ln>
        </p:spPr>
        <p:txBody>
          <a:bodyPr wrap="square" rtlCol="0">
            <a:spAutoFit/>
          </a:bodyPr>
          <a:lstStyle/>
          <a:p>
            <a:r>
              <a:rPr lang="pt-PT" sz="1600" b="1" dirty="0">
                <a:latin typeface="Arial" panose="020B0604020202020204" pitchFamily="34" charset="0"/>
                <a:cs typeface="Arial" panose="020B0604020202020204" pitchFamily="34" charset="0"/>
              </a:rPr>
              <a:t>A 4. </a:t>
            </a:r>
            <a:r>
              <a:rPr lang="pt-PT" sz="1400" i="1" dirty="0" err="1">
                <a:latin typeface="Arial" panose="020B0604020202020204" pitchFamily="34" charset="0"/>
                <a:cs typeface="Arial" panose="020B0604020202020204" pitchFamily="34" charset="0"/>
              </a:rPr>
              <a:t>Monitoring</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and</a:t>
            </a:r>
            <a:r>
              <a:rPr lang="pt-PT" sz="1400" i="1" dirty="0">
                <a:latin typeface="Arial" panose="020B0604020202020204" pitchFamily="34" charset="0"/>
                <a:cs typeface="Arial" panose="020B0604020202020204" pitchFamily="34" charset="0"/>
              </a:rPr>
              <a:t> follow-up</a:t>
            </a:r>
            <a:endParaRPr lang="pt-P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117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11225"/>
          </a:xfrm>
        </p:spPr>
        <p:txBody>
          <a:bodyPr/>
          <a:lstStyle/>
          <a:p>
            <a:r>
              <a:rPr lang="pt-PT" sz="3600" b="1" dirty="0" err="1">
                <a:solidFill>
                  <a:srgbClr val="003096"/>
                </a:solidFill>
                <a:latin typeface="Arial" panose="020B0604020202020204" pitchFamily="34" charset="0"/>
                <a:cs typeface="Arial" panose="020B0604020202020204" pitchFamily="34" charset="0"/>
              </a:rPr>
              <a:t>Expected</a:t>
            </a:r>
            <a:r>
              <a:rPr lang="pt-PT" sz="3600" b="1" dirty="0">
                <a:solidFill>
                  <a:srgbClr val="003096"/>
                </a:solidFill>
                <a:latin typeface="Arial" panose="020B0604020202020204" pitchFamily="34" charset="0"/>
                <a:cs typeface="Arial" panose="020B0604020202020204" pitchFamily="34" charset="0"/>
              </a:rPr>
              <a:t> </a:t>
            </a:r>
            <a:r>
              <a:rPr lang="pt-PT" sz="3600" b="1" dirty="0" err="1">
                <a:solidFill>
                  <a:srgbClr val="003096"/>
                </a:solidFill>
                <a:latin typeface="Arial" panose="020B0604020202020204" pitchFamily="34" charset="0"/>
                <a:cs typeface="Arial" panose="020B0604020202020204" pitchFamily="34" charset="0"/>
              </a:rPr>
              <a:t>results</a:t>
            </a:r>
            <a:endParaRPr lang="pt-PT" sz="2200" b="1" dirty="0">
              <a:solidFill>
                <a:srgbClr val="003096"/>
              </a:solidFill>
              <a:latin typeface="Arial" panose="020B0604020202020204" pitchFamily="34" charset="0"/>
              <a:cs typeface="Arial" panose="020B0604020202020204" pitchFamily="34" charset="0"/>
            </a:endParaRPr>
          </a:p>
        </p:txBody>
      </p:sp>
      <p:sp>
        <p:nvSpPr>
          <p:cNvPr id="3" name="Marcador de Posição de Conteúdo 2"/>
          <p:cNvSpPr>
            <a:spLocks noGrp="1"/>
          </p:cNvSpPr>
          <p:nvPr>
            <p:ph idx="1"/>
          </p:nvPr>
        </p:nvSpPr>
        <p:spPr>
          <a:xfrm>
            <a:off x="478971" y="1409701"/>
            <a:ext cx="11146972" cy="4767262"/>
          </a:xfrm>
        </p:spPr>
        <p:txBody>
          <a:bodyPr>
            <a:noAutofit/>
          </a:bodyPr>
          <a:lstStyle/>
          <a:p>
            <a:pPr algn="just">
              <a:lnSpc>
                <a:spcPct val="110000"/>
              </a:lnSpc>
              <a:spcAft>
                <a:spcPts val="1500"/>
              </a:spcAft>
              <a:buClr>
                <a:schemeClr val="accent5">
                  <a:lumMod val="75000"/>
                </a:schemeClr>
              </a:buClr>
              <a:buFont typeface="Calibri Light" panose="020F0302020204030204" pitchFamily="34" charset="0"/>
              <a:buChar char="&gt;"/>
            </a:pPr>
            <a:r>
              <a:rPr lang="pt-PT" sz="1500" b="1" cap="small" dirty="0">
                <a:solidFill>
                  <a:srgbClr val="003096"/>
                </a:solidFill>
                <a:latin typeface="Arial" panose="020B0604020202020204" pitchFamily="34" charset="0"/>
                <a:cs typeface="Arial" panose="020B0604020202020204" pitchFamily="34" charset="0"/>
              </a:rPr>
              <a:t>Mafra Reciclar a Valer +</a:t>
            </a:r>
            <a:r>
              <a:rPr lang="en-US" sz="1500" dirty="0">
                <a:latin typeface="Arial" panose="020B0604020202020204" pitchFamily="34" charset="0"/>
                <a:cs typeface="Arial" panose="020B0604020202020204" pitchFamily="34" charset="0"/>
              </a:rPr>
              <a:t>, which will run until December 31, 2021, has the ultimate objective of finding solutions in the design of incentive systems, </a:t>
            </a:r>
            <a:r>
              <a:rPr lang="en-US" sz="1500" b="1" dirty="0">
                <a:solidFill>
                  <a:srgbClr val="003096"/>
                </a:solidFill>
                <a:latin typeface="Arial" panose="020B0604020202020204" pitchFamily="34" charset="0"/>
                <a:cs typeface="Arial" panose="020B0604020202020204" pitchFamily="34" charset="0"/>
              </a:rPr>
              <a:t>which allow defining the standard of deposit systems to be adopted starting January 1, 2022</a:t>
            </a:r>
            <a:endParaRPr lang="pt-PT" sz="1500" b="1" dirty="0">
              <a:solidFill>
                <a:srgbClr val="003096"/>
              </a:solidFill>
              <a:latin typeface="Arial" panose="020B0604020202020204" pitchFamily="34" charset="0"/>
              <a:cs typeface="Arial" panose="020B0604020202020204" pitchFamily="34" charset="0"/>
            </a:endParaRPr>
          </a:p>
          <a:p>
            <a:pPr marL="0" indent="0" algn="just">
              <a:lnSpc>
                <a:spcPct val="110000"/>
              </a:lnSpc>
              <a:spcAft>
                <a:spcPts val="1200"/>
              </a:spcAft>
              <a:buClr>
                <a:schemeClr val="accent5">
                  <a:lumMod val="75000"/>
                </a:schemeClr>
              </a:buClr>
              <a:buNone/>
            </a:pPr>
            <a:endParaRPr lang="pt-PT" sz="1500" dirty="0">
              <a:latin typeface="Arial" panose="020B0604020202020204" pitchFamily="34" charset="0"/>
              <a:cs typeface="Arial" panose="020B0604020202020204" pitchFamily="34" charset="0"/>
            </a:endParaRPr>
          </a:p>
        </p:txBody>
      </p:sp>
      <p:cxnSp>
        <p:nvCxnSpPr>
          <p:cNvPr id="6" name="Conexão reta 5"/>
          <p:cNvCxnSpPr/>
          <p:nvPr/>
        </p:nvCxnSpPr>
        <p:spPr>
          <a:xfrm>
            <a:off x="0" y="6443663"/>
            <a:ext cx="12192000" cy="380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m 8"/>
          <p:cNvPicPr>
            <a:picLocks noChangeAspect="1"/>
          </p:cNvPicPr>
          <p:nvPr/>
        </p:nvPicPr>
        <p:blipFill rotWithShape="1">
          <a:blip r:embed="rId2" cstate="print">
            <a:extLst>
              <a:ext uri="{28A0092B-C50C-407E-A947-70E740481C1C}">
                <a14:useLocalDpi xmlns:a14="http://schemas.microsoft.com/office/drawing/2010/main" val="0"/>
              </a:ext>
            </a:extLst>
          </a:blip>
          <a:srcRect l="56135" b="50231"/>
          <a:stretch/>
        </p:blipFill>
        <p:spPr>
          <a:xfrm>
            <a:off x="342900" y="6200228"/>
            <a:ext cx="482600" cy="383683"/>
          </a:xfrm>
          <a:prstGeom prst="rect">
            <a:avLst/>
          </a:prstGeom>
        </p:spPr>
      </p:pic>
      <p:sp>
        <p:nvSpPr>
          <p:cNvPr id="18" name="CaixaDeTexto 17"/>
          <p:cNvSpPr txBox="1"/>
          <p:nvPr/>
        </p:nvSpPr>
        <p:spPr>
          <a:xfrm>
            <a:off x="2207183" y="2889241"/>
            <a:ext cx="3696432" cy="646331"/>
          </a:xfrm>
          <a:prstGeom prst="rect">
            <a:avLst/>
          </a:prstGeom>
          <a:noFill/>
        </p:spPr>
        <p:txBody>
          <a:bodyPr wrap="square" rtlCol="0">
            <a:spAutoFit/>
          </a:bodyPr>
          <a:lstStyle/>
          <a:p>
            <a:pPr marL="285750" indent="-285750">
              <a:spcAft>
                <a:spcPts val="1500"/>
              </a:spcAft>
              <a:buClr>
                <a:srgbClr val="003096"/>
              </a:buClr>
              <a:buFont typeface="Calibri" panose="020F0502020204030204" pitchFamily="34" charset="0"/>
              <a:buChar char="&gt;"/>
            </a:pPr>
            <a:r>
              <a:rPr lang="en-US" sz="1400" dirty="0" err="1">
                <a:latin typeface="Arial" panose="020B0604020202020204" pitchFamily="34" charset="0"/>
                <a:cs typeface="Arial" panose="020B0604020202020204" pitchFamily="34" charset="0"/>
              </a:rPr>
              <a:t>Mafra</a:t>
            </a:r>
            <a:r>
              <a:rPr lang="en-US" sz="1400" dirty="0">
                <a:latin typeface="Arial" panose="020B0604020202020204" pitchFamily="34" charset="0"/>
                <a:cs typeface="Arial" panose="020B0604020202020204" pitchFamily="34" charset="0"/>
              </a:rPr>
              <a:t> will have </a:t>
            </a:r>
            <a:r>
              <a:rPr lang="en-US" b="1" dirty="0">
                <a:solidFill>
                  <a:srgbClr val="003096"/>
                </a:solidFill>
                <a:latin typeface="Arial" panose="020B0604020202020204" pitchFamily="34" charset="0"/>
                <a:cs typeface="Arial" panose="020B0604020202020204" pitchFamily="34" charset="0"/>
              </a:rPr>
              <a:t>12 locations with packaging deposit equipment</a:t>
            </a:r>
            <a:endParaRPr lang="pt-PT" b="1" dirty="0">
              <a:solidFill>
                <a:srgbClr val="003096"/>
              </a:solidFill>
              <a:latin typeface="Arial" panose="020B0604020202020204" pitchFamily="34" charset="0"/>
              <a:cs typeface="Arial" panose="020B0604020202020204" pitchFamily="34" charset="0"/>
            </a:endParaRPr>
          </a:p>
        </p:txBody>
      </p:sp>
      <p:grpSp>
        <p:nvGrpSpPr>
          <p:cNvPr id="25" name="Grupo 24"/>
          <p:cNvGrpSpPr/>
          <p:nvPr/>
        </p:nvGrpSpPr>
        <p:grpSpPr>
          <a:xfrm>
            <a:off x="478971" y="4300404"/>
            <a:ext cx="1705381" cy="1540139"/>
            <a:chOff x="221767" y="3604754"/>
            <a:chExt cx="1705381" cy="1540139"/>
          </a:xfrm>
        </p:grpSpPr>
        <p:pic>
          <p:nvPicPr>
            <p:cNvPr id="20" name="Imagem 19"/>
            <p:cNvPicPr>
              <a:picLocks noChangeAspect="1"/>
            </p:cNvPicPr>
            <p:nvPr/>
          </p:nvPicPr>
          <p:blipFill>
            <a:blip r:embed="rId3">
              <a:clrChange>
                <a:clrFrom>
                  <a:srgbClr val="FAFAFA"/>
                </a:clrFrom>
                <a:clrTo>
                  <a:srgbClr val="FAFAFA">
                    <a:alpha val="0"/>
                  </a:srgbClr>
                </a:clrTo>
              </a:clrChange>
            </a:blip>
            <a:stretch>
              <a:fillRect/>
            </a:stretch>
          </p:blipFill>
          <p:spPr>
            <a:xfrm flipH="1">
              <a:off x="221767" y="3865437"/>
              <a:ext cx="514407" cy="1182098"/>
            </a:xfrm>
            <a:prstGeom prst="rect">
              <a:avLst/>
            </a:prstGeom>
          </p:spPr>
        </p:pic>
        <p:pic>
          <p:nvPicPr>
            <p:cNvPr id="21" name="Imagem 20"/>
            <p:cNvPicPr>
              <a:picLocks noChangeAspect="1"/>
            </p:cNvPicPr>
            <p:nvPr/>
          </p:nvPicPr>
          <p:blipFill>
            <a:blip r:embed="rId4">
              <a:clrChange>
                <a:clrFrom>
                  <a:srgbClr val="FAFAFA"/>
                </a:clrFrom>
                <a:clrTo>
                  <a:srgbClr val="FAFAFA">
                    <a:alpha val="0"/>
                  </a:srgbClr>
                </a:clrTo>
              </a:clrChange>
            </a:blip>
            <a:stretch>
              <a:fillRect/>
            </a:stretch>
          </p:blipFill>
          <p:spPr>
            <a:xfrm>
              <a:off x="639942" y="3635355"/>
              <a:ext cx="400144" cy="1351747"/>
            </a:xfrm>
            <a:prstGeom prst="rect">
              <a:avLst/>
            </a:prstGeom>
          </p:spPr>
        </p:pic>
        <p:pic>
          <p:nvPicPr>
            <p:cNvPr id="22" name="Imagem 21"/>
            <p:cNvPicPr>
              <a:picLocks noChangeAspect="1"/>
            </p:cNvPicPr>
            <p:nvPr/>
          </p:nvPicPr>
          <p:blipFill>
            <a:blip r:embed="rId5">
              <a:clrChange>
                <a:clrFrom>
                  <a:srgbClr val="FAFAFA"/>
                </a:clrFrom>
                <a:clrTo>
                  <a:srgbClr val="FAFAFA">
                    <a:alpha val="0"/>
                  </a:srgbClr>
                </a:clrTo>
              </a:clrChange>
            </a:blip>
            <a:stretch>
              <a:fillRect/>
            </a:stretch>
          </p:blipFill>
          <p:spPr>
            <a:xfrm>
              <a:off x="954819" y="3736107"/>
              <a:ext cx="477980" cy="1356047"/>
            </a:xfrm>
            <a:prstGeom prst="rect">
              <a:avLst/>
            </a:prstGeom>
          </p:spPr>
        </p:pic>
        <p:pic>
          <p:nvPicPr>
            <p:cNvPr id="23" name="Imagem 22"/>
            <p:cNvPicPr>
              <a:picLocks noChangeAspect="1"/>
            </p:cNvPicPr>
            <p:nvPr/>
          </p:nvPicPr>
          <p:blipFill>
            <a:blip r:embed="rId6">
              <a:clrChange>
                <a:clrFrom>
                  <a:srgbClr val="FAFAFA"/>
                </a:clrFrom>
                <a:clrTo>
                  <a:srgbClr val="FAFAFA">
                    <a:alpha val="0"/>
                  </a:srgbClr>
                </a:clrTo>
              </a:clrChange>
            </a:blip>
            <a:stretch>
              <a:fillRect/>
            </a:stretch>
          </p:blipFill>
          <p:spPr>
            <a:xfrm>
              <a:off x="1288627" y="3604754"/>
              <a:ext cx="512670" cy="1265563"/>
            </a:xfrm>
            <a:prstGeom prst="rect">
              <a:avLst/>
            </a:prstGeom>
          </p:spPr>
        </p:pic>
        <p:pic>
          <p:nvPicPr>
            <p:cNvPr id="24" name="Imagem 23"/>
            <p:cNvPicPr>
              <a:picLocks noChangeAspect="1"/>
            </p:cNvPicPr>
            <p:nvPr/>
          </p:nvPicPr>
          <p:blipFill>
            <a:blip r:embed="rId7">
              <a:clrChange>
                <a:clrFrom>
                  <a:srgbClr val="FAFAFA"/>
                </a:clrFrom>
                <a:clrTo>
                  <a:srgbClr val="FAFAFA">
                    <a:alpha val="0"/>
                  </a:srgbClr>
                </a:clrTo>
              </a:clrChange>
            </a:blip>
            <a:stretch>
              <a:fillRect/>
            </a:stretch>
          </p:blipFill>
          <p:spPr>
            <a:xfrm>
              <a:off x="1351764" y="4107543"/>
              <a:ext cx="575384" cy="1037350"/>
            </a:xfrm>
            <a:prstGeom prst="rect">
              <a:avLst/>
            </a:prstGeom>
          </p:spPr>
        </p:pic>
        <p:sp>
          <p:nvSpPr>
            <p:cNvPr id="26" name="CaixaDeTexto 25"/>
            <p:cNvSpPr txBox="1"/>
            <p:nvPr/>
          </p:nvSpPr>
          <p:spPr>
            <a:xfrm>
              <a:off x="455497" y="4211389"/>
              <a:ext cx="1056700" cy="646331"/>
            </a:xfrm>
            <a:prstGeom prst="rect">
              <a:avLst/>
            </a:prstGeom>
            <a:noFill/>
          </p:spPr>
          <p:txBody>
            <a:bodyPr wrap="none" rtlCol="0">
              <a:spAutoFit/>
            </a:bodyPr>
            <a:lstStyle/>
            <a:p>
              <a:r>
                <a:rPr lang="pt-PT" sz="3600" b="1" dirty="0">
                  <a:solidFill>
                    <a:schemeClr val="bg1"/>
                  </a:solidFill>
                </a:rPr>
                <a:t>14M</a:t>
              </a:r>
              <a:endParaRPr lang="pt-PT" sz="1400" b="1" dirty="0">
                <a:solidFill>
                  <a:schemeClr val="bg1"/>
                </a:solidFill>
              </a:endParaRPr>
            </a:p>
          </p:txBody>
        </p:sp>
      </p:grpSp>
      <p:sp>
        <p:nvSpPr>
          <p:cNvPr id="27" name="CaixaDeTexto 26"/>
          <p:cNvSpPr txBox="1"/>
          <p:nvPr/>
        </p:nvSpPr>
        <p:spPr>
          <a:xfrm>
            <a:off x="2207183" y="4742652"/>
            <a:ext cx="3380817" cy="584775"/>
          </a:xfrm>
          <a:prstGeom prst="rect">
            <a:avLst/>
          </a:prstGeom>
          <a:noFill/>
        </p:spPr>
        <p:txBody>
          <a:bodyPr wrap="square" rtlCol="0">
            <a:spAutoFit/>
          </a:bodyPr>
          <a:lstStyle/>
          <a:p>
            <a:pPr marL="285750" indent="-285750">
              <a:spcAft>
                <a:spcPts val="1500"/>
              </a:spcAft>
              <a:buClr>
                <a:srgbClr val="003096"/>
              </a:buClr>
              <a:buFont typeface="Calibri" panose="020F0502020204030204" pitchFamily="34" charset="0"/>
              <a:buChar char="&gt;"/>
            </a:pPr>
            <a:r>
              <a:rPr lang="en-US" b="1" dirty="0">
                <a:solidFill>
                  <a:srgbClr val="003096"/>
                </a:solidFill>
                <a:latin typeface="Arial" panose="020B0604020202020204" pitchFamily="34" charset="0"/>
                <a:cs typeface="Arial" panose="020B0604020202020204" pitchFamily="34" charset="0"/>
              </a:rPr>
              <a:t>14 million packages </a:t>
            </a:r>
            <a:r>
              <a:rPr lang="en-US" sz="1400" dirty="0">
                <a:latin typeface="Arial" panose="020B0604020202020204" pitchFamily="34" charset="0"/>
                <a:cs typeface="Arial" panose="020B0604020202020204" pitchFamily="34" charset="0"/>
              </a:rPr>
              <a:t>are expected to be collected</a:t>
            </a:r>
            <a:endParaRPr lang="pt-PT" sz="1400" dirty="0">
              <a:latin typeface="Arial" panose="020B0604020202020204" pitchFamily="34" charset="0"/>
              <a:cs typeface="Arial" panose="020B0604020202020204" pitchFamily="34" charset="0"/>
            </a:endParaRPr>
          </a:p>
        </p:txBody>
      </p:sp>
      <p:sp>
        <p:nvSpPr>
          <p:cNvPr id="31" name="CaixaDeTexto 30"/>
          <p:cNvSpPr txBox="1"/>
          <p:nvPr/>
        </p:nvSpPr>
        <p:spPr>
          <a:xfrm>
            <a:off x="8261265" y="2889241"/>
            <a:ext cx="3696432" cy="584775"/>
          </a:xfrm>
          <a:prstGeom prst="rect">
            <a:avLst/>
          </a:prstGeom>
          <a:noFill/>
        </p:spPr>
        <p:txBody>
          <a:bodyPr wrap="square" rtlCol="0">
            <a:spAutoFit/>
          </a:bodyPr>
          <a:lstStyle/>
          <a:p>
            <a:pPr marL="285750" indent="-285750">
              <a:spcAft>
                <a:spcPts val="1500"/>
              </a:spcAft>
              <a:buClr>
                <a:srgbClr val="003096"/>
              </a:buClr>
              <a:buFont typeface="Calibri" panose="020F0502020204030204" pitchFamily="34" charset="0"/>
              <a:buChar char="&gt;"/>
            </a:pPr>
            <a:r>
              <a:rPr lang="en-US" b="1" dirty="0">
                <a:solidFill>
                  <a:srgbClr val="003096"/>
                </a:solidFill>
                <a:latin typeface="Arial" panose="020B0604020202020204" pitchFamily="34" charset="0"/>
                <a:cs typeface="Arial" panose="020B0604020202020204" pitchFamily="34" charset="0"/>
              </a:rPr>
              <a:t>120 tons of recycled plastic </a:t>
            </a:r>
            <a:r>
              <a:rPr lang="en-US" sz="1400" dirty="0">
                <a:solidFill>
                  <a:srgbClr val="1D1D1B"/>
                </a:solidFill>
                <a:latin typeface="Arial" panose="020B0604020202020204" pitchFamily="34" charset="0"/>
                <a:cs typeface="Arial" panose="020B0604020202020204" pitchFamily="34" charset="0"/>
              </a:rPr>
              <a:t>will be obtained</a:t>
            </a:r>
            <a:endParaRPr lang="pt-PT" sz="1400" dirty="0">
              <a:solidFill>
                <a:srgbClr val="1D1D1B"/>
              </a:solidFill>
              <a:latin typeface="Arial" panose="020B0604020202020204" pitchFamily="34" charset="0"/>
              <a:cs typeface="Arial" panose="020B0604020202020204" pitchFamily="34" charset="0"/>
            </a:endParaRPr>
          </a:p>
        </p:txBody>
      </p:sp>
      <p:grpSp>
        <p:nvGrpSpPr>
          <p:cNvPr id="34" name="Grupo 33"/>
          <p:cNvGrpSpPr/>
          <p:nvPr/>
        </p:nvGrpSpPr>
        <p:grpSpPr>
          <a:xfrm>
            <a:off x="648864" y="2482288"/>
            <a:ext cx="1388427" cy="1547790"/>
            <a:chOff x="795925" y="2403437"/>
            <a:chExt cx="1027683" cy="1186480"/>
          </a:xfrm>
        </p:grpSpPr>
        <p:pic>
          <p:nvPicPr>
            <p:cNvPr id="32" name="Imagem 31"/>
            <p:cNvPicPr>
              <a:picLocks noChangeAspect="1"/>
            </p:cNvPicPr>
            <p:nvPr/>
          </p:nvPicPr>
          <p:blipFill>
            <a:blip r:embed="rId8">
              <a:clrChange>
                <a:clrFrom>
                  <a:srgbClr val="FAFAFA"/>
                </a:clrFrom>
                <a:clrTo>
                  <a:srgbClr val="FAFAFA">
                    <a:alpha val="0"/>
                  </a:srgbClr>
                </a:clrTo>
              </a:clrChange>
            </a:blip>
            <a:stretch>
              <a:fillRect/>
            </a:stretch>
          </p:blipFill>
          <p:spPr>
            <a:xfrm>
              <a:off x="795925" y="2403437"/>
              <a:ext cx="1027683" cy="1186480"/>
            </a:xfrm>
            <a:prstGeom prst="rect">
              <a:avLst/>
            </a:prstGeom>
          </p:spPr>
        </p:pic>
        <p:sp>
          <p:nvSpPr>
            <p:cNvPr id="33" name="CaixaDeTexto 32"/>
            <p:cNvSpPr txBox="1"/>
            <p:nvPr/>
          </p:nvSpPr>
          <p:spPr>
            <a:xfrm>
              <a:off x="1071147" y="2674666"/>
              <a:ext cx="514407" cy="495454"/>
            </a:xfrm>
            <a:prstGeom prst="rect">
              <a:avLst/>
            </a:prstGeom>
            <a:noFill/>
          </p:spPr>
          <p:txBody>
            <a:bodyPr wrap="square" rtlCol="0">
              <a:spAutoFit/>
            </a:bodyPr>
            <a:lstStyle/>
            <a:p>
              <a:r>
                <a:rPr lang="pt-PT" sz="3600" b="1" dirty="0">
                  <a:solidFill>
                    <a:schemeClr val="bg1"/>
                  </a:solidFill>
                </a:rPr>
                <a:t>12</a:t>
              </a:r>
              <a:endParaRPr lang="pt-PT" sz="1400" b="1" dirty="0">
                <a:solidFill>
                  <a:schemeClr val="bg1"/>
                </a:solidFill>
              </a:endParaRPr>
            </a:p>
          </p:txBody>
        </p:sp>
      </p:grpSp>
      <p:grpSp>
        <p:nvGrpSpPr>
          <p:cNvPr id="43" name="Grupo 42"/>
          <p:cNvGrpSpPr/>
          <p:nvPr/>
        </p:nvGrpSpPr>
        <p:grpSpPr>
          <a:xfrm>
            <a:off x="6233731" y="2477284"/>
            <a:ext cx="1697707" cy="1456223"/>
            <a:chOff x="6052457" y="2234002"/>
            <a:chExt cx="1697707" cy="1456223"/>
          </a:xfrm>
        </p:grpSpPr>
        <p:pic>
          <p:nvPicPr>
            <p:cNvPr id="37" name="Imagem 36"/>
            <p:cNvPicPr>
              <a:picLocks noChangeAspect="1"/>
            </p:cNvPicPr>
            <p:nvPr/>
          </p:nvPicPr>
          <p:blipFill>
            <a:blip r:embed="rId9">
              <a:clrChange>
                <a:clrFrom>
                  <a:srgbClr val="FAFAFA"/>
                </a:clrFrom>
                <a:clrTo>
                  <a:srgbClr val="FAFAFA">
                    <a:alpha val="0"/>
                  </a:srgbClr>
                </a:clrTo>
              </a:clrChange>
            </a:blip>
            <a:stretch>
              <a:fillRect/>
            </a:stretch>
          </p:blipFill>
          <p:spPr>
            <a:xfrm>
              <a:off x="6052457" y="2234002"/>
              <a:ext cx="1697707" cy="1456223"/>
            </a:xfrm>
            <a:prstGeom prst="rect">
              <a:avLst/>
            </a:prstGeom>
          </p:spPr>
        </p:pic>
        <p:pic>
          <p:nvPicPr>
            <p:cNvPr id="38" name="Imagem 37"/>
            <p:cNvPicPr>
              <a:picLocks noChangeAspect="1"/>
            </p:cNvPicPr>
            <p:nvPr/>
          </p:nvPicPr>
          <p:blipFill>
            <a:blip r:embed="rId10">
              <a:clrChange>
                <a:clrFrom>
                  <a:srgbClr val="FAFAFA"/>
                </a:clrFrom>
                <a:clrTo>
                  <a:srgbClr val="FAFAFA">
                    <a:alpha val="0"/>
                  </a:srgbClr>
                </a:clrTo>
              </a:clrChange>
            </a:blip>
            <a:stretch>
              <a:fillRect/>
            </a:stretch>
          </p:blipFill>
          <p:spPr>
            <a:xfrm>
              <a:off x="7005549" y="2564639"/>
              <a:ext cx="397474" cy="794947"/>
            </a:xfrm>
            <a:prstGeom prst="rect">
              <a:avLst/>
            </a:prstGeom>
          </p:spPr>
        </p:pic>
        <p:pic>
          <p:nvPicPr>
            <p:cNvPr id="39" name="Imagem 38"/>
            <p:cNvPicPr>
              <a:picLocks noChangeAspect="1"/>
            </p:cNvPicPr>
            <p:nvPr/>
          </p:nvPicPr>
          <p:blipFill>
            <a:blip r:embed="rId11">
              <a:clrChange>
                <a:clrFrom>
                  <a:srgbClr val="FAFAFA"/>
                </a:clrFrom>
                <a:clrTo>
                  <a:srgbClr val="FAFAFA">
                    <a:alpha val="0"/>
                  </a:srgbClr>
                </a:clrTo>
              </a:clrChange>
            </a:blip>
            <a:stretch>
              <a:fillRect/>
            </a:stretch>
          </p:blipFill>
          <p:spPr>
            <a:xfrm>
              <a:off x="6766650" y="2473571"/>
              <a:ext cx="320007" cy="884985"/>
            </a:xfrm>
            <a:prstGeom prst="rect">
              <a:avLst/>
            </a:prstGeom>
          </p:spPr>
        </p:pic>
        <p:pic>
          <p:nvPicPr>
            <p:cNvPr id="41" name="Imagem 40"/>
            <p:cNvPicPr>
              <a:picLocks noChangeAspect="1"/>
            </p:cNvPicPr>
            <p:nvPr/>
          </p:nvPicPr>
          <p:blipFill>
            <a:blip r:embed="rId12">
              <a:clrChange>
                <a:clrFrom>
                  <a:srgbClr val="FAFAFA"/>
                </a:clrFrom>
                <a:clrTo>
                  <a:srgbClr val="FAFAFA">
                    <a:alpha val="0"/>
                  </a:srgbClr>
                </a:clrTo>
              </a:clrChange>
            </a:blip>
            <a:stretch>
              <a:fillRect/>
            </a:stretch>
          </p:blipFill>
          <p:spPr>
            <a:xfrm>
              <a:off x="6478609" y="2496836"/>
              <a:ext cx="351035" cy="867500"/>
            </a:xfrm>
            <a:prstGeom prst="rect">
              <a:avLst/>
            </a:prstGeom>
          </p:spPr>
        </p:pic>
        <p:sp>
          <p:nvSpPr>
            <p:cNvPr id="42" name="CaixaDeTexto 41"/>
            <p:cNvSpPr txBox="1"/>
            <p:nvPr/>
          </p:nvSpPr>
          <p:spPr>
            <a:xfrm>
              <a:off x="6499757" y="2655796"/>
              <a:ext cx="919314" cy="646331"/>
            </a:xfrm>
            <a:prstGeom prst="rect">
              <a:avLst/>
            </a:prstGeom>
            <a:noFill/>
          </p:spPr>
          <p:txBody>
            <a:bodyPr wrap="square" rtlCol="0">
              <a:spAutoFit/>
            </a:bodyPr>
            <a:lstStyle/>
            <a:p>
              <a:r>
                <a:rPr lang="pt-PT" sz="3600" b="1" dirty="0">
                  <a:solidFill>
                    <a:schemeClr val="bg1"/>
                  </a:solidFill>
                </a:rPr>
                <a:t>120</a:t>
              </a:r>
              <a:endParaRPr lang="pt-PT" sz="1400" b="1" dirty="0">
                <a:solidFill>
                  <a:schemeClr val="bg1"/>
                </a:solidFill>
              </a:endParaRPr>
            </a:p>
          </p:txBody>
        </p:sp>
      </p:grpSp>
      <p:grpSp>
        <p:nvGrpSpPr>
          <p:cNvPr id="46" name="Grupo 45"/>
          <p:cNvGrpSpPr/>
          <p:nvPr/>
        </p:nvGrpSpPr>
        <p:grpSpPr>
          <a:xfrm>
            <a:off x="6362081" y="4300404"/>
            <a:ext cx="1777058" cy="1546078"/>
            <a:chOff x="6704333" y="3963823"/>
            <a:chExt cx="1952406" cy="1535314"/>
          </a:xfrm>
        </p:grpSpPr>
        <p:pic>
          <p:nvPicPr>
            <p:cNvPr id="45" name="Imagem 44"/>
            <p:cNvPicPr>
              <a:picLocks noChangeAspect="1"/>
            </p:cNvPicPr>
            <p:nvPr/>
          </p:nvPicPr>
          <p:blipFill rotWithShape="1">
            <a:blip r:embed="rId13">
              <a:clrChange>
                <a:clrFrom>
                  <a:srgbClr val="FAFAFA"/>
                </a:clrFrom>
                <a:clrTo>
                  <a:srgbClr val="FAFAFA">
                    <a:alpha val="0"/>
                  </a:srgbClr>
                </a:clrTo>
              </a:clrChange>
            </a:blip>
            <a:srcRect l="4773" t="2405" b="3797"/>
            <a:stretch/>
          </p:blipFill>
          <p:spPr>
            <a:xfrm>
              <a:off x="6704333" y="3963823"/>
              <a:ext cx="1952406" cy="1535314"/>
            </a:xfrm>
            <a:prstGeom prst="rect">
              <a:avLst/>
            </a:prstGeom>
          </p:spPr>
        </p:pic>
        <p:sp>
          <p:nvSpPr>
            <p:cNvPr id="47" name="CaixaDeTexto 46"/>
            <p:cNvSpPr txBox="1"/>
            <p:nvPr/>
          </p:nvSpPr>
          <p:spPr>
            <a:xfrm>
              <a:off x="7354758" y="4384245"/>
              <a:ext cx="919314" cy="646331"/>
            </a:xfrm>
            <a:prstGeom prst="rect">
              <a:avLst/>
            </a:prstGeom>
            <a:noFill/>
          </p:spPr>
          <p:txBody>
            <a:bodyPr wrap="square" rtlCol="0">
              <a:spAutoFit/>
            </a:bodyPr>
            <a:lstStyle/>
            <a:p>
              <a:r>
                <a:rPr lang="pt-PT" sz="3600" b="1" dirty="0">
                  <a:solidFill>
                    <a:schemeClr val="bg1"/>
                  </a:solidFill>
                </a:rPr>
                <a:t>45</a:t>
              </a:r>
              <a:endParaRPr lang="pt-PT" sz="1400" b="1" dirty="0">
                <a:solidFill>
                  <a:schemeClr val="bg1"/>
                </a:solidFill>
              </a:endParaRPr>
            </a:p>
          </p:txBody>
        </p:sp>
      </p:grpSp>
      <p:sp>
        <p:nvSpPr>
          <p:cNvPr id="48" name="CaixaDeTexto 47"/>
          <p:cNvSpPr txBox="1"/>
          <p:nvPr/>
        </p:nvSpPr>
        <p:spPr>
          <a:xfrm>
            <a:off x="8264990" y="4747397"/>
            <a:ext cx="3696432" cy="1077218"/>
          </a:xfrm>
          <a:prstGeom prst="rect">
            <a:avLst/>
          </a:prstGeom>
          <a:noFill/>
        </p:spPr>
        <p:txBody>
          <a:bodyPr wrap="square" rtlCol="0">
            <a:spAutoFit/>
          </a:bodyPr>
          <a:lstStyle/>
          <a:p>
            <a:pPr marL="285750" indent="-285750">
              <a:spcAft>
                <a:spcPts val="1500"/>
              </a:spcAft>
              <a:buClr>
                <a:srgbClr val="003096"/>
              </a:buClr>
              <a:buFont typeface="Calibri" panose="020F0502020204030204" pitchFamily="34" charset="0"/>
              <a:buChar char="&gt;"/>
            </a:pPr>
            <a:r>
              <a:rPr lang="en-US" b="1" dirty="0">
                <a:solidFill>
                  <a:srgbClr val="003096"/>
                </a:solidFill>
                <a:latin typeface="Arial" panose="020B0604020202020204" pitchFamily="34" charset="0"/>
                <a:cs typeface="Arial" panose="020B0604020202020204" pitchFamily="34" charset="0"/>
              </a:rPr>
              <a:t>45 promotion and awareness campaigns </a:t>
            </a:r>
            <a:r>
              <a:rPr lang="en-US" sz="1400" dirty="0">
                <a:solidFill>
                  <a:srgbClr val="1D1D1B"/>
                </a:solidFill>
                <a:latin typeface="Arial" panose="020B0604020202020204" pitchFamily="34" charset="0"/>
                <a:cs typeface="Arial" panose="020B0604020202020204" pitchFamily="34" charset="0"/>
              </a:rPr>
              <a:t>in stores, markets, schools and other places with communities</a:t>
            </a:r>
            <a:endParaRPr lang="pt-PT" sz="1400" dirty="0">
              <a:solidFill>
                <a:srgbClr val="1D1D1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9589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11225"/>
          </a:xfrm>
        </p:spPr>
        <p:txBody>
          <a:bodyPr/>
          <a:lstStyle/>
          <a:p>
            <a:endParaRPr lang="pt-PT" b="1" dirty="0">
              <a:solidFill>
                <a:schemeClr val="accent5">
                  <a:lumMod val="75000"/>
                </a:schemeClr>
              </a:solidFill>
              <a:latin typeface="+mn-lt"/>
            </a:endParaRPr>
          </a:p>
        </p:txBody>
      </p:sp>
      <p:cxnSp>
        <p:nvCxnSpPr>
          <p:cNvPr id="6" name="Conexão reta 5"/>
          <p:cNvCxnSpPr/>
          <p:nvPr/>
        </p:nvCxnSpPr>
        <p:spPr>
          <a:xfrm>
            <a:off x="0" y="6443663"/>
            <a:ext cx="12192000" cy="380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m 8"/>
          <p:cNvPicPr>
            <a:picLocks noChangeAspect="1"/>
          </p:cNvPicPr>
          <p:nvPr/>
        </p:nvPicPr>
        <p:blipFill rotWithShape="1">
          <a:blip r:embed="rId2" cstate="print">
            <a:extLst>
              <a:ext uri="{28A0092B-C50C-407E-A947-70E740481C1C}">
                <a14:useLocalDpi xmlns:a14="http://schemas.microsoft.com/office/drawing/2010/main" val="0"/>
              </a:ext>
            </a:extLst>
          </a:blip>
          <a:srcRect l="56135" b="50231"/>
          <a:stretch/>
        </p:blipFill>
        <p:spPr>
          <a:xfrm>
            <a:off x="342900" y="6200228"/>
            <a:ext cx="482600" cy="383683"/>
          </a:xfrm>
          <a:prstGeom prst="rect">
            <a:avLst/>
          </a:prstGeom>
        </p:spPr>
      </p:pic>
      <p:sp>
        <p:nvSpPr>
          <p:cNvPr id="7" name="Marcador de Posição de Conteúdo 2"/>
          <p:cNvSpPr txBox="1">
            <a:spLocks/>
          </p:cNvSpPr>
          <p:nvPr/>
        </p:nvSpPr>
        <p:spPr>
          <a:xfrm>
            <a:off x="478971" y="1409701"/>
            <a:ext cx="11146972" cy="47672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1200"/>
              </a:spcAft>
              <a:buNone/>
            </a:pPr>
            <a:endParaRPr lang="pt-PT" sz="1800" dirty="0">
              <a:latin typeface="+mj-lt"/>
            </a:endParaRPr>
          </a:p>
          <a:p>
            <a:pPr marL="0" indent="0" algn="just">
              <a:spcAft>
                <a:spcPts val="1200"/>
              </a:spcAft>
              <a:buNone/>
            </a:pPr>
            <a:endParaRPr lang="pt-PT" sz="1800" b="1" dirty="0">
              <a:solidFill>
                <a:schemeClr val="accent5">
                  <a:lumMod val="75000"/>
                </a:schemeClr>
              </a:solidFill>
              <a:latin typeface="+mj-lt"/>
            </a:endParaRPr>
          </a:p>
          <a:p>
            <a:pPr marL="0" indent="0" algn="just">
              <a:spcAft>
                <a:spcPts val="1200"/>
              </a:spcAft>
              <a:buNone/>
            </a:pPr>
            <a:endParaRPr lang="pt-PT" sz="1800" b="1" dirty="0">
              <a:solidFill>
                <a:schemeClr val="accent5">
                  <a:lumMod val="75000"/>
                </a:schemeClr>
              </a:solidFill>
              <a:latin typeface="+mj-lt"/>
            </a:endParaRPr>
          </a:p>
          <a:p>
            <a:pPr marL="0" indent="0" algn="just">
              <a:spcAft>
                <a:spcPts val="1200"/>
              </a:spcAft>
              <a:buNone/>
            </a:pPr>
            <a:r>
              <a:rPr lang="pt-PT" sz="1800" b="1" dirty="0" err="1">
                <a:solidFill>
                  <a:srgbClr val="003096"/>
                </a:solidFill>
                <a:latin typeface="+mj-lt"/>
              </a:rPr>
              <a:t>About</a:t>
            </a:r>
            <a:r>
              <a:rPr lang="pt-PT" sz="1800" b="1" dirty="0">
                <a:solidFill>
                  <a:srgbClr val="003096"/>
                </a:solidFill>
                <a:latin typeface="+mj-lt"/>
              </a:rPr>
              <a:t> EEA </a:t>
            </a:r>
            <a:r>
              <a:rPr lang="pt-PT" sz="1800" b="1" dirty="0" err="1">
                <a:solidFill>
                  <a:srgbClr val="003096"/>
                </a:solidFill>
                <a:latin typeface="+mj-lt"/>
              </a:rPr>
              <a:t>Grants</a:t>
            </a:r>
            <a:endParaRPr lang="pt-PT" sz="1800" dirty="0">
              <a:solidFill>
                <a:srgbClr val="003096"/>
              </a:solidFill>
              <a:latin typeface="+mj-lt"/>
            </a:endParaRPr>
          </a:p>
          <a:p>
            <a:pPr marL="0" indent="0" algn="just">
              <a:lnSpc>
                <a:spcPct val="110000"/>
              </a:lnSpc>
              <a:spcBef>
                <a:spcPts val="600"/>
              </a:spcBef>
              <a:spcAft>
                <a:spcPts val="600"/>
              </a:spcAft>
              <a:buNone/>
            </a:pPr>
            <a:r>
              <a:rPr lang="en-US" sz="1400" dirty="0">
                <a:latin typeface="+mj-lt"/>
              </a:rPr>
              <a:t>Through the Agreement on the European Economic Area (EEA), Iceland, Liechtenstein and Norway are partners in the internal market with the Member States of the European Union.	</a:t>
            </a:r>
            <a:endParaRPr lang="pt-PT" sz="1400" dirty="0">
              <a:latin typeface="+mj-lt"/>
            </a:endParaRPr>
          </a:p>
          <a:p>
            <a:pPr marL="0" indent="0" algn="just">
              <a:lnSpc>
                <a:spcPct val="110000"/>
              </a:lnSpc>
              <a:spcBef>
                <a:spcPts val="600"/>
              </a:spcBef>
              <a:spcAft>
                <a:spcPts val="600"/>
              </a:spcAft>
              <a:buNone/>
            </a:pPr>
            <a:r>
              <a:rPr lang="en-US" sz="1400" dirty="0">
                <a:latin typeface="+mj-lt"/>
              </a:rPr>
              <a:t>In order to promote a continuous and balanced strengthening of economic and trade relations, the parties to the EEA Agreement have established a multi-annual Financial Mechanism, known as the EEA Grants.</a:t>
            </a:r>
            <a:endParaRPr lang="pt-PT" sz="1400" dirty="0">
              <a:latin typeface="+mj-lt"/>
            </a:endParaRPr>
          </a:p>
          <a:p>
            <a:pPr marL="0" indent="0" algn="just">
              <a:lnSpc>
                <a:spcPct val="110000"/>
              </a:lnSpc>
              <a:spcBef>
                <a:spcPts val="600"/>
              </a:spcBef>
              <a:spcAft>
                <a:spcPts val="600"/>
              </a:spcAft>
              <a:buNone/>
            </a:pPr>
            <a:r>
              <a:rPr lang="en-US" sz="1400" dirty="0">
                <a:latin typeface="+mj-lt"/>
              </a:rPr>
              <a:t>The EEA Grants aim to reduce social and economic disparities in Europe and to strengthen bilateral relations between these three countries and the recipient countries.</a:t>
            </a:r>
            <a:endParaRPr lang="pt-PT" sz="1400" dirty="0">
              <a:latin typeface="+mj-lt"/>
            </a:endParaRPr>
          </a:p>
          <a:p>
            <a:pPr marL="0" indent="0" algn="just">
              <a:lnSpc>
                <a:spcPct val="110000"/>
              </a:lnSpc>
              <a:spcBef>
                <a:spcPts val="600"/>
              </a:spcBef>
              <a:spcAft>
                <a:spcPts val="600"/>
              </a:spcAft>
              <a:buNone/>
            </a:pPr>
            <a:r>
              <a:rPr lang="en-US" sz="1400" dirty="0">
                <a:latin typeface="+mj-lt"/>
              </a:rPr>
              <a:t>For the 2014-2021 period, a total contribution of € 2.8 billion has been agreed to 15 beneficiary countries. Portugal will benefit from a budget of € 102.7 million.</a:t>
            </a:r>
            <a:endParaRPr lang="pt-PT" sz="1400" dirty="0">
              <a:latin typeface="+mj-lt"/>
            </a:endParaRPr>
          </a:p>
          <a:p>
            <a:pPr marL="0" indent="0" algn="just">
              <a:lnSpc>
                <a:spcPct val="110000"/>
              </a:lnSpc>
              <a:spcBef>
                <a:spcPts val="600"/>
              </a:spcBef>
              <a:spcAft>
                <a:spcPts val="600"/>
              </a:spcAft>
              <a:buNone/>
            </a:pPr>
            <a:r>
              <a:rPr lang="pt-PT" sz="1400" dirty="0" err="1">
                <a:latin typeface="+mj-lt"/>
              </a:rPr>
              <a:t>Learn</a:t>
            </a:r>
            <a:r>
              <a:rPr lang="pt-PT" sz="1400" dirty="0">
                <a:latin typeface="+mj-lt"/>
              </a:rPr>
              <a:t> more </a:t>
            </a:r>
            <a:r>
              <a:rPr lang="pt-PT" sz="1400" dirty="0" err="1">
                <a:latin typeface="+mj-lt"/>
              </a:rPr>
              <a:t>at</a:t>
            </a:r>
            <a:r>
              <a:rPr lang="pt-PT" sz="1400" dirty="0">
                <a:latin typeface="+mj-lt"/>
              </a:rPr>
              <a:t> eeagrants.gov.pt</a:t>
            </a:r>
          </a:p>
        </p:txBody>
      </p:sp>
    </p:spTree>
    <p:extLst>
      <p:ext uri="{BB962C8B-B14F-4D97-AF65-F5344CB8AC3E}">
        <p14:creationId xmlns:p14="http://schemas.microsoft.com/office/powerpoint/2010/main" val="1380971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12192000" cy="6858000"/>
          </a:xfrm>
          <a:prstGeom prst="rect">
            <a:avLst/>
          </a:prstGeom>
          <a:noFill/>
          <a:ln>
            <a:solidFill>
              <a:srgbClr val="003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 name="Título 1"/>
          <p:cNvSpPr>
            <a:spLocks noGrp="1"/>
          </p:cNvSpPr>
          <p:nvPr>
            <p:ph type="title"/>
          </p:nvPr>
        </p:nvSpPr>
        <p:spPr/>
        <p:txBody>
          <a:bodyPr/>
          <a:lstStyle/>
          <a:p>
            <a:endParaRPr lang="pt-PT"/>
          </a:p>
        </p:txBody>
      </p:sp>
      <p:cxnSp>
        <p:nvCxnSpPr>
          <p:cNvPr id="11" name="Conexão reta 10"/>
          <p:cNvCxnSpPr/>
          <p:nvPr/>
        </p:nvCxnSpPr>
        <p:spPr>
          <a:xfrm flipV="1">
            <a:off x="608693" y="4426861"/>
            <a:ext cx="10974614" cy="14510"/>
          </a:xfrm>
          <a:prstGeom prst="line">
            <a:avLst/>
          </a:prstGeom>
          <a:ln w="19050">
            <a:solidFill>
              <a:srgbClr val="003096"/>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510644" y="1144588"/>
            <a:ext cx="5170713" cy="3084294"/>
          </a:xfrm>
          <a:prstGeom prst="rect">
            <a:avLst/>
          </a:prstGeom>
          <a:solidFill>
            <a:srgbClr val="00309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pt-PT" sz="1200" b="1" dirty="0" err="1">
                <a:solidFill>
                  <a:schemeClr val="bg1"/>
                </a:solidFill>
                <a:latin typeface="Arial" panose="020B0604020202020204" pitchFamily="34" charset="0"/>
                <a:cs typeface="Arial" panose="020B0604020202020204" pitchFamily="34" charset="0"/>
              </a:rPr>
              <a:t>Thank</a:t>
            </a:r>
            <a:r>
              <a:rPr lang="pt-PT" sz="1200" b="1" dirty="0">
                <a:solidFill>
                  <a:schemeClr val="bg1"/>
                </a:solidFill>
                <a:latin typeface="Arial" panose="020B0604020202020204" pitchFamily="34" charset="0"/>
                <a:cs typeface="Arial" panose="020B0604020202020204" pitchFamily="34" charset="0"/>
              </a:rPr>
              <a:t> </a:t>
            </a:r>
            <a:r>
              <a:rPr lang="pt-PT" sz="1200" b="1" dirty="0" err="1">
                <a:solidFill>
                  <a:schemeClr val="bg1"/>
                </a:solidFill>
                <a:latin typeface="Arial" panose="020B0604020202020204" pitchFamily="34" charset="0"/>
                <a:cs typeface="Arial" panose="020B0604020202020204" pitchFamily="34" charset="0"/>
              </a:rPr>
              <a:t>you</a:t>
            </a:r>
            <a:r>
              <a:rPr lang="pt-PT" sz="1200" b="1" dirty="0">
                <a:solidFill>
                  <a:schemeClr val="bg1"/>
                </a:solidFill>
                <a:latin typeface="Arial" panose="020B0604020202020204" pitchFamily="34" charset="0"/>
                <a:cs typeface="Arial" panose="020B0604020202020204" pitchFamily="34" charset="0"/>
              </a:rPr>
              <a:t>!</a:t>
            </a:r>
          </a:p>
          <a:p>
            <a:pPr lvl="1"/>
            <a:endParaRPr lang="pt-PT" sz="1200" b="1" dirty="0">
              <a:solidFill>
                <a:schemeClr val="bg1"/>
              </a:solidFill>
              <a:latin typeface="Arial" panose="020B0604020202020204" pitchFamily="34" charset="0"/>
              <a:cs typeface="Arial" panose="020B0604020202020204" pitchFamily="34" charset="0"/>
            </a:endParaRPr>
          </a:p>
          <a:p>
            <a:pPr lvl="1">
              <a:spcAft>
                <a:spcPts val="600"/>
              </a:spcAft>
            </a:pPr>
            <a:r>
              <a:rPr lang="pt-PT" sz="1200" b="1" dirty="0">
                <a:solidFill>
                  <a:schemeClr val="bg1"/>
                </a:solidFill>
                <a:latin typeface="Arial" panose="020B0604020202020204" pitchFamily="34" charset="0"/>
                <a:cs typeface="Arial" panose="020B0604020202020204" pitchFamily="34" charset="0"/>
              </a:rPr>
              <a:t>Site: </a:t>
            </a:r>
            <a:r>
              <a:rPr lang="pt-PT" sz="1200" dirty="0">
                <a:solidFill>
                  <a:schemeClr val="bg1"/>
                </a:solidFill>
                <a:latin typeface="Arial" panose="020B0604020202020204" pitchFamily="34" charset="0"/>
                <a:cs typeface="Arial" panose="020B0604020202020204" pitchFamily="34" charset="0"/>
              </a:rPr>
              <a:t>www.eeagrants.gov.pt</a:t>
            </a:r>
          </a:p>
          <a:p>
            <a:pPr lvl="1">
              <a:spcAft>
                <a:spcPts val="600"/>
              </a:spcAft>
            </a:pPr>
            <a:r>
              <a:rPr lang="pt-PT" sz="1200" b="1" dirty="0" err="1">
                <a:solidFill>
                  <a:schemeClr val="bg1"/>
                </a:solidFill>
                <a:latin typeface="Arial" panose="020B0604020202020204" pitchFamily="34" charset="0"/>
                <a:cs typeface="Arial" panose="020B0604020202020204" pitchFamily="34" charset="0"/>
              </a:rPr>
              <a:t>Facebook</a:t>
            </a:r>
            <a:r>
              <a:rPr lang="pt-PT" sz="1200" b="1" dirty="0">
                <a:solidFill>
                  <a:schemeClr val="bg1"/>
                </a:solidFill>
                <a:latin typeface="Arial" panose="020B0604020202020204" pitchFamily="34" charset="0"/>
                <a:cs typeface="Arial" panose="020B0604020202020204" pitchFamily="34" charset="0"/>
              </a:rPr>
              <a:t>: </a:t>
            </a:r>
            <a:r>
              <a:rPr lang="pt-PT" sz="1200" dirty="0">
                <a:solidFill>
                  <a:schemeClr val="bg1"/>
                </a:solidFill>
                <a:latin typeface="Arial" panose="020B0604020202020204" pitchFamily="34" charset="0"/>
                <a:cs typeface="Arial" panose="020B0604020202020204" pitchFamily="34" charset="0"/>
              </a:rPr>
              <a:t>ww.facebook.com/</a:t>
            </a:r>
            <a:r>
              <a:rPr lang="pt-PT" sz="1200" dirty="0" err="1">
                <a:solidFill>
                  <a:schemeClr val="bg1"/>
                </a:solidFill>
                <a:latin typeface="Arial" panose="020B0604020202020204" pitchFamily="34" charset="0"/>
                <a:cs typeface="Arial" panose="020B0604020202020204" pitchFamily="34" charset="0"/>
              </a:rPr>
              <a:t>EEAGrantsPortugal</a:t>
            </a:r>
            <a:r>
              <a:rPr lang="pt-PT" sz="1200" dirty="0">
                <a:solidFill>
                  <a:schemeClr val="bg1"/>
                </a:solidFill>
                <a:latin typeface="Arial" panose="020B0604020202020204" pitchFamily="34" charset="0"/>
                <a:cs typeface="Arial" panose="020B0604020202020204" pitchFamily="34" charset="0"/>
              </a:rPr>
              <a:t>/</a:t>
            </a:r>
          </a:p>
          <a:p>
            <a:pPr lvl="1">
              <a:spcAft>
                <a:spcPts val="600"/>
              </a:spcAft>
            </a:pPr>
            <a:r>
              <a:rPr lang="pt-PT" sz="1200" b="1" dirty="0" err="1">
                <a:solidFill>
                  <a:schemeClr val="bg1"/>
                </a:solidFill>
                <a:latin typeface="Arial" panose="020B0604020202020204" pitchFamily="34" charset="0"/>
                <a:cs typeface="Arial" panose="020B0604020202020204" pitchFamily="34" charset="0"/>
              </a:rPr>
              <a:t>Instagram</a:t>
            </a:r>
            <a:r>
              <a:rPr lang="pt-PT" sz="1200" b="1" dirty="0">
                <a:solidFill>
                  <a:schemeClr val="bg1"/>
                </a:solidFill>
                <a:latin typeface="Arial" panose="020B0604020202020204" pitchFamily="34" charset="0"/>
                <a:cs typeface="Arial" panose="020B0604020202020204" pitchFamily="34" charset="0"/>
              </a:rPr>
              <a:t>:</a:t>
            </a:r>
            <a:r>
              <a:rPr lang="pt-PT" sz="1200" dirty="0">
                <a:solidFill>
                  <a:schemeClr val="bg1"/>
                </a:solidFill>
                <a:latin typeface="Arial" panose="020B0604020202020204" pitchFamily="34" charset="0"/>
                <a:cs typeface="Arial" panose="020B0604020202020204" pitchFamily="34" charset="0"/>
              </a:rPr>
              <a:t> @</a:t>
            </a:r>
            <a:r>
              <a:rPr lang="pt-PT" sz="1200" dirty="0" err="1">
                <a:solidFill>
                  <a:schemeClr val="bg1"/>
                </a:solidFill>
                <a:latin typeface="Arial" panose="020B0604020202020204" pitchFamily="34" charset="0"/>
                <a:cs typeface="Arial" panose="020B0604020202020204" pitchFamily="34" charset="0"/>
              </a:rPr>
              <a:t>eeagrantspt</a:t>
            </a:r>
            <a:endParaRPr lang="pt-PT" sz="1200" dirty="0">
              <a:solidFill>
                <a:schemeClr val="bg1"/>
              </a:solidFill>
              <a:latin typeface="Arial" panose="020B0604020202020204" pitchFamily="34" charset="0"/>
              <a:cs typeface="Arial" panose="020B0604020202020204" pitchFamily="34" charset="0"/>
            </a:endParaRPr>
          </a:p>
          <a:p>
            <a:pPr lvl="1">
              <a:spcAft>
                <a:spcPts val="600"/>
              </a:spcAft>
            </a:pPr>
            <a:r>
              <a:rPr lang="pt-PT" sz="1200" b="1" dirty="0" err="1">
                <a:solidFill>
                  <a:schemeClr val="bg1"/>
                </a:solidFill>
                <a:latin typeface="Arial" panose="020B0604020202020204" pitchFamily="34" charset="0"/>
                <a:cs typeface="Arial" panose="020B0604020202020204" pitchFamily="34" charset="0"/>
              </a:rPr>
              <a:t>Youtube</a:t>
            </a:r>
            <a:r>
              <a:rPr lang="pt-PT" sz="1200" b="1" dirty="0">
                <a:solidFill>
                  <a:schemeClr val="bg1"/>
                </a:solidFill>
                <a:latin typeface="Arial" panose="020B0604020202020204" pitchFamily="34" charset="0"/>
                <a:cs typeface="Arial" panose="020B0604020202020204" pitchFamily="34" charset="0"/>
              </a:rPr>
              <a:t>:</a:t>
            </a:r>
            <a:r>
              <a:rPr lang="pt-PT" sz="1200" dirty="0">
                <a:solidFill>
                  <a:schemeClr val="bg1"/>
                </a:solidFill>
                <a:latin typeface="Arial" panose="020B0604020202020204" pitchFamily="34" charset="0"/>
                <a:cs typeface="Arial" panose="020B0604020202020204" pitchFamily="34" charset="0"/>
              </a:rPr>
              <a:t> youtube.com/</a:t>
            </a:r>
            <a:r>
              <a:rPr lang="pt-PT" sz="1200" dirty="0" err="1">
                <a:solidFill>
                  <a:schemeClr val="bg1"/>
                </a:solidFill>
                <a:latin typeface="Arial" panose="020B0604020202020204" pitchFamily="34" charset="0"/>
                <a:cs typeface="Arial" panose="020B0604020202020204" pitchFamily="34" charset="0"/>
              </a:rPr>
              <a:t>channel</a:t>
            </a:r>
            <a:r>
              <a:rPr lang="pt-PT" sz="1200" dirty="0">
                <a:solidFill>
                  <a:schemeClr val="bg1"/>
                </a:solidFill>
                <a:latin typeface="Arial" panose="020B0604020202020204" pitchFamily="34" charset="0"/>
                <a:cs typeface="Arial" panose="020B0604020202020204" pitchFamily="34" charset="0"/>
              </a:rPr>
              <a:t>/</a:t>
            </a:r>
            <a:r>
              <a:rPr lang="pt-PT" sz="1200" dirty="0" err="1">
                <a:solidFill>
                  <a:schemeClr val="bg1"/>
                </a:solidFill>
                <a:latin typeface="Arial" panose="020B0604020202020204" pitchFamily="34" charset="0"/>
                <a:cs typeface="Arial" panose="020B0604020202020204" pitchFamily="34" charset="0"/>
              </a:rPr>
              <a:t>UCXywLHBsmkaGfCniCLyfXsw</a:t>
            </a:r>
            <a:endParaRPr lang="pt-PT" sz="1200" dirty="0">
              <a:solidFill>
                <a:schemeClr val="bg1"/>
              </a:solidFill>
              <a:latin typeface="Arial" panose="020B0604020202020204" pitchFamily="34" charset="0"/>
              <a:cs typeface="Arial" panose="020B0604020202020204" pitchFamily="34" charset="0"/>
            </a:endParaRPr>
          </a:p>
          <a:p>
            <a:pPr lvl="1">
              <a:spcAft>
                <a:spcPts val="600"/>
              </a:spcAft>
            </a:pPr>
            <a:r>
              <a:rPr lang="pt-PT" sz="1200" b="1" dirty="0" err="1">
                <a:solidFill>
                  <a:schemeClr val="bg1"/>
                </a:solidFill>
                <a:latin typeface="Arial" panose="020B0604020202020204" pitchFamily="34" charset="0"/>
                <a:cs typeface="Arial" panose="020B0604020202020204" pitchFamily="34" charset="0"/>
              </a:rPr>
              <a:t>Twitter</a:t>
            </a:r>
            <a:r>
              <a:rPr lang="pt-PT" sz="1200" b="1" dirty="0">
                <a:solidFill>
                  <a:schemeClr val="bg1"/>
                </a:solidFill>
                <a:latin typeface="Arial" panose="020B0604020202020204" pitchFamily="34" charset="0"/>
                <a:cs typeface="Arial" panose="020B0604020202020204" pitchFamily="34" charset="0"/>
              </a:rPr>
              <a:t>: </a:t>
            </a:r>
            <a:r>
              <a:rPr lang="pt-PT" sz="1200" dirty="0">
                <a:solidFill>
                  <a:schemeClr val="bg1"/>
                </a:solidFill>
                <a:latin typeface="Arial" panose="020B0604020202020204" pitchFamily="34" charset="0"/>
                <a:cs typeface="Arial" panose="020B0604020202020204" pitchFamily="34" charset="0"/>
              </a:rPr>
              <a:t>@</a:t>
            </a:r>
            <a:r>
              <a:rPr lang="pt-PT" sz="1200" dirty="0" err="1">
                <a:solidFill>
                  <a:schemeClr val="bg1"/>
                </a:solidFill>
                <a:latin typeface="Arial" panose="020B0604020202020204" pitchFamily="34" charset="0"/>
                <a:cs typeface="Arial" panose="020B0604020202020204" pitchFamily="34" charset="0"/>
              </a:rPr>
              <a:t>EEAGrantsPortugal</a:t>
            </a:r>
            <a:endParaRPr lang="pt-PT" sz="1200" dirty="0">
              <a:solidFill>
                <a:schemeClr val="bg1"/>
              </a:solidFill>
              <a:latin typeface="Arial" panose="020B0604020202020204" pitchFamily="34" charset="0"/>
              <a:cs typeface="Arial" panose="020B0604020202020204" pitchFamily="34" charset="0"/>
            </a:endParaRPr>
          </a:p>
          <a:p>
            <a:pPr lvl="1">
              <a:spcAft>
                <a:spcPts val="600"/>
              </a:spcAft>
            </a:pPr>
            <a:r>
              <a:rPr lang="pt-PT" sz="1200" b="1" dirty="0" err="1">
                <a:solidFill>
                  <a:schemeClr val="bg1"/>
                </a:solidFill>
                <a:latin typeface="Arial" panose="020B0604020202020204" pitchFamily="34" charset="0"/>
                <a:cs typeface="Arial" panose="020B0604020202020204" pitchFamily="34" charset="0"/>
              </a:rPr>
              <a:t>Linkdin</a:t>
            </a:r>
            <a:r>
              <a:rPr lang="pt-PT" sz="1200" b="1" dirty="0">
                <a:solidFill>
                  <a:schemeClr val="bg1"/>
                </a:solidFill>
                <a:latin typeface="Arial" panose="020B0604020202020204" pitchFamily="34" charset="0"/>
                <a:cs typeface="Arial" panose="020B0604020202020204" pitchFamily="34" charset="0"/>
              </a:rPr>
              <a:t>: </a:t>
            </a:r>
            <a:r>
              <a:rPr lang="pt-PT" sz="1200" dirty="0">
                <a:solidFill>
                  <a:schemeClr val="bg1"/>
                </a:solidFill>
                <a:latin typeface="Arial" panose="020B0604020202020204" pitchFamily="34" charset="0"/>
                <a:cs typeface="Arial" panose="020B0604020202020204" pitchFamily="34" charset="0"/>
              </a:rPr>
              <a:t>EEA </a:t>
            </a:r>
            <a:r>
              <a:rPr lang="pt-PT" sz="1200" dirty="0" err="1">
                <a:solidFill>
                  <a:schemeClr val="bg1"/>
                </a:solidFill>
                <a:latin typeface="Arial" panose="020B0604020202020204" pitchFamily="34" charset="0"/>
                <a:cs typeface="Arial" panose="020B0604020202020204" pitchFamily="34" charset="0"/>
              </a:rPr>
              <a:t>Grants</a:t>
            </a:r>
            <a:r>
              <a:rPr lang="pt-PT" sz="1200" dirty="0">
                <a:solidFill>
                  <a:schemeClr val="bg1"/>
                </a:solidFill>
                <a:latin typeface="Arial" panose="020B0604020202020204" pitchFamily="34" charset="0"/>
                <a:cs typeface="Arial" panose="020B0604020202020204" pitchFamily="34" charset="0"/>
              </a:rPr>
              <a:t> Portugal</a:t>
            </a:r>
          </a:p>
          <a:p>
            <a:pPr lvl="1"/>
            <a:endParaRPr lang="pt-PT" sz="1200" b="1" dirty="0">
              <a:solidFill>
                <a:schemeClr val="bg1"/>
              </a:solidFill>
              <a:latin typeface="Arial" panose="020B0604020202020204" pitchFamily="34" charset="0"/>
              <a:cs typeface="Arial" panose="020B0604020202020204" pitchFamily="34" charset="0"/>
            </a:endParaRPr>
          </a:p>
          <a:p>
            <a:pPr lvl="1"/>
            <a:r>
              <a:rPr lang="pt-PT" sz="1200" b="1" dirty="0">
                <a:solidFill>
                  <a:schemeClr val="bg1"/>
                </a:solidFill>
                <a:latin typeface="Arial" panose="020B0604020202020204" pitchFamily="34" charset="0"/>
                <a:cs typeface="Arial" panose="020B0604020202020204" pitchFamily="34" charset="0"/>
              </a:rPr>
              <a:t>E-mail: </a:t>
            </a:r>
            <a:r>
              <a:rPr lang="pt-PT" sz="1200" dirty="0">
                <a:solidFill>
                  <a:schemeClr val="bg1"/>
                </a:solidFill>
                <a:latin typeface="Arial" panose="020B0604020202020204" pitchFamily="34" charset="0"/>
                <a:cs typeface="Arial" panose="020B0604020202020204" pitchFamily="34" charset="0"/>
              </a:rPr>
              <a:t>geral@eeagrants.gov.pt | rita.soares@eeagrants.gov.pt</a:t>
            </a:r>
          </a:p>
        </p:txBody>
      </p:sp>
      <p:sp>
        <p:nvSpPr>
          <p:cNvPr id="18" name="CaixaDeTexto 17"/>
          <p:cNvSpPr txBox="1"/>
          <p:nvPr/>
        </p:nvSpPr>
        <p:spPr>
          <a:xfrm>
            <a:off x="722085" y="5849482"/>
            <a:ext cx="1430200" cy="276999"/>
          </a:xfrm>
          <a:prstGeom prst="rect">
            <a:avLst/>
          </a:prstGeom>
          <a:noFill/>
        </p:spPr>
        <p:txBody>
          <a:bodyPr wrap="none" rtlCol="0">
            <a:spAutoFit/>
          </a:bodyPr>
          <a:lstStyle/>
          <a:p>
            <a:r>
              <a:rPr lang="pt-PT" sz="1200" dirty="0" err="1">
                <a:solidFill>
                  <a:srgbClr val="003096"/>
                </a:solidFill>
                <a:latin typeface="Arial" panose="020B0604020202020204" pitchFamily="34" charset="0"/>
                <a:cs typeface="Arial" panose="020B0604020202020204" pitchFamily="34" charset="0"/>
              </a:rPr>
              <a:t>Program</a:t>
            </a:r>
            <a:r>
              <a:rPr lang="pt-PT" sz="1200" dirty="0">
                <a:solidFill>
                  <a:srgbClr val="003096"/>
                </a:solidFill>
                <a:latin typeface="Arial" panose="020B0604020202020204" pitchFamily="34" charset="0"/>
                <a:cs typeface="Arial" panose="020B0604020202020204" pitchFamily="34" charset="0"/>
              </a:rPr>
              <a:t> </a:t>
            </a:r>
            <a:r>
              <a:rPr lang="pt-PT" sz="1200" dirty="0" err="1">
                <a:solidFill>
                  <a:srgbClr val="003096"/>
                </a:solidFill>
                <a:latin typeface="Arial" panose="020B0604020202020204" pitchFamily="34" charset="0"/>
                <a:cs typeface="Arial" panose="020B0604020202020204" pitchFamily="34" charset="0"/>
              </a:rPr>
              <a:t>operator</a:t>
            </a:r>
            <a:r>
              <a:rPr lang="pt-PT" sz="1200" dirty="0">
                <a:solidFill>
                  <a:srgbClr val="003096"/>
                </a:solidFill>
                <a:latin typeface="Arial" panose="020B0604020202020204" pitchFamily="34" charset="0"/>
                <a:cs typeface="Arial" panose="020B0604020202020204" pitchFamily="34" charset="0"/>
              </a:rPr>
              <a:t>:</a:t>
            </a:r>
          </a:p>
        </p:txBody>
      </p:sp>
      <p:sp>
        <p:nvSpPr>
          <p:cNvPr id="19" name="CaixaDeTexto 18"/>
          <p:cNvSpPr txBox="1"/>
          <p:nvPr/>
        </p:nvSpPr>
        <p:spPr>
          <a:xfrm>
            <a:off x="3484243" y="5849482"/>
            <a:ext cx="859531" cy="276999"/>
          </a:xfrm>
          <a:prstGeom prst="rect">
            <a:avLst/>
          </a:prstGeom>
          <a:noFill/>
        </p:spPr>
        <p:txBody>
          <a:bodyPr wrap="none" rtlCol="0">
            <a:spAutoFit/>
          </a:bodyPr>
          <a:lstStyle/>
          <a:p>
            <a:r>
              <a:rPr lang="pt-PT" sz="1200" dirty="0" err="1">
                <a:solidFill>
                  <a:srgbClr val="003096"/>
                </a:solidFill>
                <a:latin typeface="Arial" panose="020B0604020202020204" pitchFamily="34" charset="0"/>
                <a:cs typeface="Arial" panose="020B0604020202020204" pitchFamily="34" charset="0"/>
              </a:rPr>
              <a:t>Promoter</a:t>
            </a:r>
            <a:r>
              <a:rPr lang="pt-PT" sz="1200" dirty="0">
                <a:solidFill>
                  <a:srgbClr val="003096"/>
                </a:solidFill>
                <a:latin typeface="Arial" panose="020B0604020202020204" pitchFamily="34" charset="0"/>
                <a:cs typeface="Arial" panose="020B0604020202020204" pitchFamily="34" charset="0"/>
              </a:rPr>
              <a:t>:</a:t>
            </a:r>
          </a:p>
        </p:txBody>
      </p:sp>
      <p:sp>
        <p:nvSpPr>
          <p:cNvPr id="20" name="CaixaDeTexto 19"/>
          <p:cNvSpPr txBox="1"/>
          <p:nvPr/>
        </p:nvSpPr>
        <p:spPr>
          <a:xfrm>
            <a:off x="5004648" y="5849482"/>
            <a:ext cx="808235" cy="276999"/>
          </a:xfrm>
          <a:prstGeom prst="rect">
            <a:avLst/>
          </a:prstGeom>
          <a:noFill/>
        </p:spPr>
        <p:txBody>
          <a:bodyPr wrap="none" rtlCol="0">
            <a:spAutoFit/>
          </a:bodyPr>
          <a:lstStyle/>
          <a:p>
            <a:r>
              <a:rPr lang="pt-PT" sz="1200" dirty="0" err="1">
                <a:solidFill>
                  <a:srgbClr val="003096"/>
                </a:solidFill>
                <a:latin typeface="Arial" panose="020B0604020202020204" pitchFamily="34" charset="0"/>
                <a:cs typeface="Arial" panose="020B0604020202020204" pitchFamily="34" charset="0"/>
              </a:rPr>
              <a:t>Partners</a:t>
            </a:r>
            <a:r>
              <a:rPr lang="pt-PT" sz="1200" dirty="0">
                <a:solidFill>
                  <a:srgbClr val="003096"/>
                </a:solidFill>
                <a:latin typeface="Arial" panose="020B0604020202020204" pitchFamily="34" charset="0"/>
                <a:cs typeface="Arial" panose="020B0604020202020204" pitchFamily="34" charset="0"/>
              </a:rPr>
              <a:t>:</a:t>
            </a:r>
          </a:p>
        </p:txBody>
      </p:sp>
      <p:pic>
        <p:nvPicPr>
          <p:cNvPr id="36" name="Picture 2" descr="Novo Verde apresenta nova imagem… Mais verde – Marketee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448" t="34178" r="27729" b="37704"/>
          <a:stretch/>
        </p:blipFill>
        <p:spPr bwMode="auto">
          <a:xfrm>
            <a:off x="6416993" y="6230593"/>
            <a:ext cx="1339635" cy="286140"/>
          </a:xfrm>
          <a:prstGeom prst="rect">
            <a:avLst/>
          </a:prstGeom>
          <a:noFill/>
          <a:extLst>
            <a:ext uri="{909E8E84-426E-40DD-AFC4-6F175D3DCCD1}">
              <a14:hiddenFill xmlns:a14="http://schemas.microsoft.com/office/drawing/2010/main">
                <a:solidFill>
                  <a:srgbClr val="FFFFFF"/>
                </a:solidFill>
              </a14:hiddenFill>
            </a:ext>
          </a:extLst>
        </p:spPr>
      </p:pic>
      <p:pic>
        <p:nvPicPr>
          <p:cNvPr id="37" name="Imagem 36"/>
          <p:cNvPicPr>
            <a:picLocks noChangeAspect="1"/>
          </p:cNvPicPr>
          <p:nvPr/>
        </p:nvPicPr>
        <p:blipFill rotWithShape="1">
          <a:blip r:embed="rId4" cstate="print">
            <a:extLst>
              <a:ext uri="{28A0092B-C50C-407E-A947-70E740481C1C}">
                <a14:useLocalDpi xmlns:a14="http://schemas.microsoft.com/office/drawing/2010/main" val="0"/>
              </a:ext>
            </a:extLst>
          </a:blip>
          <a:srcRect t="13665" b="13444"/>
          <a:stretch/>
        </p:blipFill>
        <p:spPr>
          <a:xfrm>
            <a:off x="7958770" y="6202290"/>
            <a:ext cx="1022837" cy="354770"/>
          </a:xfrm>
          <a:prstGeom prst="rect">
            <a:avLst/>
          </a:prstGeom>
        </p:spPr>
      </p:pic>
      <p:pic>
        <p:nvPicPr>
          <p:cNvPr id="1030" name="Picture 6" descr="https://1.bp.blogspot.com/-qdK_lP9M07w/XpzNm2zWT0I/AAAAAAAADnE/sre1T2Cgip0M6DCNp6sNy1hKS-gcyaFVgCLcBGAsYHQ/s640/Minist%25C3%25A9rio-do-Ambiente-e-A%25C3%25A7%25C3%25A3o-Clim%25C3%25A1tica-1200x628_c.pn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0026" t="13228" r="7831" b="13084"/>
          <a:stretch/>
        </p:blipFill>
        <p:spPr bwMode="auto">
          <a:xfrm>
            <a:off x="838200" y="6192254"/>
            <a:ext cx="1291888" cy="60662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1900" y="6319824"/>
            <a:ext cx="778675" cy="318778"/>
          </a:xfrm>
          <a:prstGeom prst="rect">
            <a:avLst/>
          </a:prstGeom>
        </p:spPr>
      </p:pic>
      <p:pic>
        <p:nvPicPr>
          <p:cNvPr id="6" name="Marcador de Posição de Conteúdo 5"/>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838200" y="5026863"/>
            <a:ext cx="1099446" cy="770400"/>
          </a:xfrm>
        </p:spPr>
      </p:pic>
      <p:pic>
        <p:nvPicPr>
          <p:cNvPr id="5" name="Imagem 4"/>
          <p:cNvPicPr>
            <a:picLocks noChangeAspect="1"/>
          </p:cNvPicPr>
          <p:nvPr/>
        </p:nvPicPr>
        <p:blipFill rotWithShape="1">
          <a:blip r:embed="rId8" cstate="print">
            <a:extLst>
              <a:ext uri="{28A0092B-C50C-407E-A947-70E740481C1C}">
                <a14:useLocalDpi xmlns:a14="http://schemas.microsoft.com/office/drawing/2010/main" val="0"/>
              </a:ext>
            </a:extLst>
          </a:blip>
          <a:srcRect l="22298" t="37672" r="23646" b="37354"/>
          <a:stretch/>
        </p:blipFill>
        <p:spPr>
          <a:xfrm>
            <a:off x="4910684" y="6193233"/>
            <a:ext cx="1290327" cy="421769"/>
          </a:xfrm>
          <a:prstGeom prst="rect">
            <a:avLst/>
          </a:prstGeom>
        </p:spPr>
      </p:pic>
      <p:pic>
        <p:nvPicPr>
          <p:cNvPr id="7" name="Gráfico 6">
            <a:extLst>
              <a:ext uri="{FF2B5EF4-FFF2-40B4-BE49-F238E27FC236}">
                <a16:creationId xmlns:a16="http://schemas.microsoft.com/office/drawing/2014/main" id="{5652D222-6DA5-4F79-B404-3D3D41637AE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55901" y="6194110"/>
            <a:ext cx="993788" cy="285103"/>
          </a:xfrm>
          <a:prstGeom prst="rect">
            <a:avLst/>
          </a:prstGeom>
        </p:spPr>
      </p:pic>
      <p:pic>
        <p:nvPicPr>
          <p:cNvPr id="9" name="Imagem 8">
            <a:extLst>
              <a:ext uri="{FF2B5EF4-FFF2-40B4-BE49-F238E27FC236}">
                <a16:creationId xmlns:a16="http://schemas.microsoft.com/office/drawing/2014/main" id="{DA40F494-57BA-459F-8568-D138FA3CA13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81607" y="5792356"/>
            <a:ext cx="1645245" cy="1162613"/>
          </a:xfrm>
          <a:prstGeom prst="rect">
            <a:avLst/>
          </a:prstGeom>
        </p:spPr>
      </p:pic>
      <p:sp>
        <p:nvSpPr>
          <p:cNvPr id="24" name="CaixaDeTexto 23"/>
          <p:cNvSpPr txBox="1"/>
          <p:nvPr/>
        </p:nvSpPr>
        <p:spPr>
          <a:xfrm>
            <a:off x="722085" y="4462695"/>
            <a:ext cx="952505" cy="276999"/>
          </a:xfrm>
          <a:prstGeom prst="rect">
            <a:avLst/>
          </a:prstGeom>
          <a:noFill/>
        </p:spPr>
        <p:txBody>
          <a:bodyPr wrap="none" rtlCol="0">
            <a:spAutoFit/>
          </a:bodyPr>
          <a:lstStyle/>
          <a:p>
            <a:r>
              <a:rPr lang="pt-PT" sz="1200" dirty="0" err="1">
                <a:solidFill>
                  <a:srgbClr val="003096"/>
                </a:solidFill>
                <a:latin typeface="Arial" panose="020B0604020202020204" pitchFamily="34" charset="0"/>
                <a:cs typeface="Arial" panose="020B0604020202020204" pitchFamily="34" charset="0"/>
              </a:rPr>
              <a:t>Funded</a:t>
            </a:r>
            <a:r>
              <a:rPr lang="pt-PT" sz="1200" dirty="0">
                <a:solidFill>
                  <a:srgbClr val="003096"/>
                </a:solidFill>
                <a:latin typeface="Arial" panose="020B0604020202020204" pitchFamily="34" charset="0"/>
                <a:cs typeface="Arial" panose="020B0604020202020204" pitchFamily="34" charset="0"/>
              </a:rPr>
              <a:t> </a:t>
            </a:r>
            <a:r>
              <a:rPr lang="pt-PT" sz="1200" dirty="0" err="1">
                <a:solidFill>
                  <a:srgbClr val="003096"/>
                </a:solidFill>
                <a:latin typeface="Arial" panose="020B0604020202020204" pitchFamily="34" charset="0"/>
                <a:cs typeface="Arial" panose="020B0604020202020204" pitchFamily="34" charset="0"/>
              </a:rPr>
              <a:t>by</a:t>
            </a:r>
            <a:r>
              <a:rPr lang="pt-PT" sz="1200" dirty="0">
                <a:solidFill>
                  <a:srgbClr val="003096"/>
                </a:solidFill>
                <a:latin typeface="Arial" panose="020B0604020202020204" pitchFamily="34" charset="0"/>
                <a:cs typeface="Arial" panose="020B0604020202020204" pitchFamily="34" charset="0"/>
              </a:rPr>
              <a:t>:</a:t>
            </a:r>
          </a:p>
        </p:txBody>
      </p:sp>
      <p:pic>
        <p:nvPicPr>
          <p:cNvPr id="26" name="Imagem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9123" y="4898054"/>
            <a:ext cx="1027520" cy="720000"/>
          </a:xfrm>
          <a:prstGeom prst="rect">
            <a:avLst/>
          </a:prstGeom>
        </p:spPr>
      </p:pic>
      <p:pic>
        <p:nvPicPr>
          <p:cNvPr id="27" name="Imagem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99654" y="6126481"/>
            <a:ext cx="576386" cy="624997"/>
          </a:xfrm>
          <a:prstGeom prst="rect">
            <a:avLst/>
          </a:prstGeom>
        </p:spPr>
      </p:pic>
    </p:spTree>
    <p:extLst>
      <p:ext uri="{BB962C8B-B14F-4D97-AF65-F5344CB8AC3E}">
        <p14:creationId xmlns:p14="http://schemas.microsoft.com/office/powerpoint/2010/main" val="268639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11225"/>
          </a:xfrm>
        </p:spPr>
        <p:txBody>
          <a:bodyPr/>
          <a:lstStyle/>
          <a:p>
            <a:r>
              <a:rPr lang="pt-PT" sz="3600" b="1" dirty="0" err="1">
                <a:solidFill>
                  <a:srgbClr val="003096"/>
                </a:solidFill>
                <a:latin typeface="Arial" panose="020B0604020202020204" pitchFamily="34" charset="0"/>
                <a:cs typeface="Arial" panose="020B0604020202020204" pitchFamily="34" charset="0"/>
              </a:rPr>
              <a:t>Context</a:t>
            </a:r>
            <a:endParaRPr lang="pt-PT" sz="2200" b="1" dirty="0">
              <a:solidFill>
                <a:srgbClr val="003096"/>
              </a:solidFill>
              <a:latin typeface="Arial" panose="020B0604020202020204" pitchFamily="34" charset="0"/>
              <a:cs typeface="Arial" panose="020B0604020202020204" pitchFamily="34" charset="0"/>
            </a:endParaRPr>
          </a:p>
        </p:txBody>
      </p:sp>
      <p:sp>
        <p:nvSpPr>
          <p:cNvPr id="3" name="Marcador de Posição de Conteúdo 2"/>
          <p:cNvSpPr>
            <a:spLocks noGrp="1"/>
          </p:cNvSpPr>
          <p:nvPr>
            <p:ph idx="1"/>
          </p:nvPr>
        </p:nvSpPr>
        <p:spPr>
          <a:xfrm>
            <a:off x="478971" y="1409701"/>
            <a:ext cx="11146972" cy="4767262"/>
          </a:xfrm>
        </p:spPr>
        <p:txBody>
          <a:bodyPr>
            <a:noAutofit/>
          </a:bodyPr>
          <a:lstStyle/>
          <a:p>
            <a:pPr>
              <a:lnSpc>
                <a:spcPct val="110000"/>
              </a:lnSpc>
              <a:spcAft>
                <a:spcPts val="1800"/>
              </a:spcAft>
              <a:buClr>
                <a:schemeClr val="accent5">
                  <a:lumMod val="75000"/>
                </a:schemeClr>
              </a:buClr>
              <a:buFont typeface="Calibri Light" panose="020F0302020204030204" pitchFamily="34" charset="0"/>
              <a:buChar char="&gt;"/>
            </a:pPr>
            <a:r>
              <a:rPr lang="en-GB" sz="1500" dirty="0">
                <a:latin typeface="Arial" panose="020B0604020202020204" pitchFamily="34" charset="0"/>
                <a:cs typeface="Arial" panose="020B0604020202020204" pitchFamily="34" charset="0"/>
              </a:rPr>
              <a:t>Traditional packaging waste collection systems, including kerbside collection and bring-systems, have the inconvenience to mix different types of materials.</a:t>
            </a:r>
          </a:p>
          <a:p>
            <a:pPr>
              <a:lnSpc>
                <a:spcPct val="110000"/>
              </a:lnSpc>
              <a:spcAft>
                <a:spcPts val="1800"/>
              </a:spcAft>
              <a:buClr>
                <a:schemeClr val="accent5">
                  <a:lumMod val="75000"/>
                </a:schemeClr>
              </a:buClr>
              <a:buFont typeface="Calibri Light" panose="020F0302020204030204" pitchFamily="34" charset="0"/>
              <a:buChar char="&gt;"/>
            </a:pPr>
            <a:r>
              <a:rPr lang="en-GB" sz="1500" dirty="0">
                <a:latin typeface="Arial" panose="020B0604020202020204" pitchFamily="34" charset="0"/>
                <a:cs typeface="Arial" panose="020B0604020202020204" pitchFamily="34" charset="0"/>
              </a:rPr>
              <a:t>In the case of plastic packaging, the mix of different polymers (such as PET, HDPE, film, PP and PVC) inevitably leads to contamination, material losses and, ultimately, limits the quality of the recovered materials</a:t>
            </a:r>
          </a:p>
          <a:p>
            <a:pPr>
              <a:lnSpc>
                <a:spcPct val="110000"/>
              </a:lnSpc>
              <a:spcAft>
                <a:spcPts val="1800"/>
              </a:spcAft>
              <a:buClr>
                <a:schemeClr val="accent5">
                  <a:lumMod val="75000"/>
                </a:schemeClr>
              </a:buClr>
              <a:buFont typeface="Calibri Light" panose="020F0302020204030204" pitchFamily="34" charset="0"/>
              <a:buChar char="&gt;"/>
            </a:pPr>
            <a:r>
              <a:rPr lang="en-GB" sz="1500" dirty="0">
                <a:latin typeface="Arial" panose="020B0604020202020204" pitchFamily="34" charset="0"/>
                <a:cs typeface="Arial" panose="020B0604020202020204" pitchFamily="34" charset="0"/>
              </a:rPr>
              <a:t>In the case of aluminium packaging, contamination leads to higher sorting costs when compared to a single material waste stream</a:t>
            </a:r>
          </a:p>
          <a:p>
            <a:pPr>
              <a:lnSpc>
                <a:spcPct val="110000"/>
              </a:lnSpc>
              <a:spcAft>
                <a:spcPts val="1800"/>
              </a:spcAft>
              <a:buClr>
                <a:schemeClr val="accent5">
                  <a:lumMod val="75000"/>
                </a:schemeClr>
              </a:buClr>
              <a:buFont typeface="Calibri Light" panose="020F0302020204030204" pitchFamily="34" charset="0"/>
              <a:buChar char="&gt;"/>
            </a:pPr>
            <a:r>
              <a:rPr lang="en-GB" sz="1500" dirty="0">
                <a:latin typeface="Arial" panose="020B0604020202020204" pitchFamily="34" charset="0"/>
                <a:cs typeface="Arial" panose="020B0604020202020204" pitchFamily="34" charset="0"/>
              </a:rPr>
              <a:t>It is also established that in order to increase recycling rates it is necessary to give tangible incentives to citizens that separate waste and contribute to recycling efforts</a:t>
            </a:r>
          </a:p>
          <a:p>
            <a:pPr>
              <a:lnSpc>
                <a:spcPct val="110000"/>
              </a:lnSpc>
              <a:spcAft>
                <a:spcPts val="1800"/>
              </a:spcAft>
              <a:buClr>
                <a:schemeClr val="accent5">
                  <a:lumMod val="75000"/>
                </a:schemeClr>
              </a:buClr>
              <a:buFont typeface="Calibri Light" panose="020F0302020204030204" pitchFamily="34" charset="0"/>
              <a:buChar char="&gt;"/>
            </a:pPr>
            <a:r>
              <a:rPr lang="en-GB" sz="1500" dirty="0">
                <a:latin typeface="Arial" panose="020B0604020202020204" pitchFamily="34" charset="0"/>
                <a:cs typeface="Arial" panose="020B0604020202020204" pitchFamily="34" charset="0"/>
              </a:rPr>
              <a:t>One solution is the use of deposit refund schemes supported by reverse vending machines, which enable the separation of packaging by type of material and simultaneously return some sort of incentive to users.</a:t>
            </a:r>
          </a:p>
        </p:txBody>
      </p:sp>
      <p:cxnSp>
        <p:nvCxnSpPr>
          <p:cNvPr id="6" name="Conexão reta 5"/>
          <p:cNvCxnSpPr/>
          <p:nvPr/>
        </p:nvCxnSpPr>
        <p:spPr>
          <a:xfrm>
            <a:off x="0" y="6443663"/>
            <a:ext cx="12192000" cy="380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m 8"/>
          <p:cNvPicPr>
            <a:picLocks noChangeAspect="1"/>
          </p:cNvPicPr>
          <p:nvPr/>
        </p:nvPicPr>
        <p:blipFill rotWithShape="1">
          <a:blip r:embed="rId2" cstate="print">
            <a:extLst>
              <a:ext uri="{28A0092B-C50C-407E-A947-70E740481C1C}">
                <a14:useLocalDpi xmlns:a14="http://schemas.microsoft.com/office/drawing/2010/main" val="0"/>
              </a:ext>
            </a:extLst>
          </a:blip>
          <a:srcRect l="56135" b="50231"/>
          <a:stretch/>
        </p:blipFill>
        <p:spPr>
          <a:xfrm>
            <a:off x="342900" y="6200228"/>
            <a:ext cx="482600" cy="383683"/>
          </a:xfrm>
          <a:prstGeom prst="rect">
            <a:avLst/>
          </a:prstGeom>
        </p:spPr>
      </p:pic>
    </p:spTree>
    <p:extLst>
      <p:ext uri="{BB962C8B-B14F-4D97-AF65-F5344CB8AC3E}">
        <p14:creationId xmlns:p14="http://schemas.microsoft.com/office/powerpoint/2010/main" val="1487369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11225"/>
          </a:xfrm>
        </p:spPr>
        <p:txBody>
          <a:bodyPr>
            <a:normAutofit/>
          </a:bodyPr>
          <a:lstStyle/>
          <a:p>
            <a:r>
              <a:rPr lang="pt-PT" sz="3600" b="1" dirty="0" err="1">
                <a:solidFill>
                  <a:srgbClr val="003096"/>
                </a:solidFill>
                <a:latin typeface="Arial" panose="020B0604020202020204" pitchFamily="34" charset="0"/>
                <a:cs typeface="Arial" panose="020B0604020202020204" pitchFamily="34" charset="0"/>
              </a:rPr>
              <a:t>Objectives</a:t>
            </a:r>
            <a:endParaRPr lang="pt-PT" sz="4800" b="1" dirty="0">
              <a:solidFill>
                <a:srgbClr val="003096"/>
              </a:solidFill>
              <a:latin typeface="Arial" panose="020B0604020202020204" pitchFamily="34" charset="0"/>
              <a:cs typeface="Arial" panose="020B0604020202020204" pitchFamily="34" charset="0"/>
            </a:endParaRPr>
          </a:p>
        </p:txBody>
      </p:sp>
      <p:cxnSp>
        <p:nvCxnSpPr>
          <p:cNvPr id="6" name="Conexão reta 5"/>
          <p:cNvCxnSpPr/>
          <p:nvPr/>
        </p:nvCxnSpPr>
        <p:spPr>
          <a:xfrm>
            <a:off x="0" y="6443663"/>
            <a:ext cx="12192000" cy="380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m 8"/>
          <p:cNvPicPr>
            <a:picLocks noChangeAspect="1"/>
          </p:cNvPicPr>
          <p:nvPr/>
        </p:nvPicPr>
        <p:blipFill rotWithShape="1">
          <a:blip r:embed="rId2" cstate="print">
            <a:extLst>
              <a:ext uri="{28A0092B-C50C-407E-A947-70E740481C1C}">
                <a14:useLocalDpi xmlns:a14="http://schemas.microsoft.com/office/drawing/2010/main" val="0"/>
              </a:ext>
            </a:extLst>
          </a:blip>
          <a:srcRect l="56135" b="50231"/>
          <a:stretch/>
        </p:blipFill>
        <p:spPr>
          <a:xfrm>
            <a:off x="342900" y="6200228"/>
            <a:ext cx="482600" cy="383683"/>
          </a:xfrm>
          <a:prstGeom prst="rect">
            <a:avLst/>
          </a:prstGeom>
        </p:spPr>
      </p:pic>
      <p:sp>
        <p:nvSpPr>
          <p:cNvPr id="7" name="Marcador de Posição de Conteúdo 2"/>
          <p:cNvSpPr txBox="1">
            <a:spLocks/>
          </p:cNvSpPr>
          <p:nvPr/>
        </p:nvSpPr>
        <p:spPr>
          <a:xfrm>
            <a:off x="478971" y="1409701"/>
            <a:ext cx="11146972" cy="47672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buClr>
                <a:srgbClr val="4472C4">
                  <a:lumMod val="75000"/>
                </a:srgbClr>
              </a:buClr>
              <a:buFont typeface="Calibri Light" panose="020F0302020204030204" pitchFamily="34" charset="0"/>
              <a:buChar char="&gt;"/>
            </a:pPr>
            <a:r>
              <a:rPr lang="pt-PT" sz="1500" dirty="0" err="1">
                <a:solidFill>
                  <a:prstClr val="black"/>
                </a:solidFill>
                <a:latin typeface="Arial" panose="020B0604020202020204" pitchFamily="34" charset="0"/>
                <a:cs typeface="Arial" panose="020B0604020202020204" pitchFamily="34" charset="0"/>
              </a:rPr>
              <a:t>The</a:t>
            </a:r>
            <a:r>
              <a:rPr lang="pt-PT" sz="1500" dirty="0">
                <a:solidFill>
                  <a:prstClr val="black"/>
                </a:solidFill>
                <a:latin typeface="Arial" panose="020B0604020202020204" pitchFamily="34" charset="0"/>
                <a:cs typeface="Arial" panose="020B0604020202020204" pitchFamily="34" charset="0"/>
              </a:rPr>
              <a:t> </a:t>
            </a:r>
            <a:r>
              <a:rPr lang="pt-PT" sz="1500" dirty="0" err="1">
                <a:solidFill>
                  <a:prstClr val="black"/>
                </a:solidFill>
                <a:latin typeface="Arial" panose="020B0604020202020204" pitchFamily="34" charset="0"/>
                <a:cs typeface="Arial" panose="020B0604020202020204" pitchFamily="34" charset="0"/>
              </a:rPr>
              <a:t>project</a:t>
            </a:r>
            <a:r>
              <a:rPr lang="pt-PT" sz="1500" dirty="0">
                <a:solidFill>
                  <a:prstClr val="black"/>
                </a:solidFill>
                <a:latin typeface="Arial" panose="020B0604020202020204" pitchFamily="34" charset="0"/>
                <a:cs typeface="Arial" panose="020B0604020202020204" pitchFamily="34" charset="0"/>
              </a:rPr>
              <a:t> </a:t>
            </a:r>
            <a:r>
              <a:rPr lang="pt-PT" sz="1500" b="1" cap="small" dirty="0">
                <a:solidFill>
                  <a:srgbClr val="003096"/>
                </a:solidFill>
                <a:latin typeface="Arial" panose="020B0604020202020204" pitchFamily="34" charset="0"/>
                <a:cs typeface="Arial" panose="020B0604020202020204" pitchFamily="34" charset="0"/>
              </a:rPr>
              <a:t>Mafra Reciclar a Valer + </a:t>
            </a:r>
            <a:r>
              <a:rPr lang="pt-PT" sz="1500" dirty="0" err="1">
                <a:solidFill>
                  <a:prstClr val="black"/>
                </a:solidFill>
                <a:latin typeface="Arial" panose="020B0604020202020204" pitchFamily="34" charset="0"/>
                <a:cs typeface="Arial" panose="020B0604020202020204" pitchFamily="34" charset="0"/>
              </a:rPr>
              <a:t>aims</a:t>
            </a:r>
            <a:r>
              <a:rPr lang="pt-PT" sz="1500" dirty="0">
                <a:solidFill>
                  <a:prstClr val="black"/>
                </a:solidFill>
                <a:latin typeface="Arial" panose="020B0604020202020204" pitchFamily="34" charset="0"/>
                <a:cs typeface="Arial" panose="020B0604020202020204" pitchFamily="34" charset="0"/>
              </a:rPr>
              <a:t> to </a:t>
            </a:r>
            <a:r>
              <a:rPr lang="pt-PT" sz="1500" dirty="0" err="1">
                <a:solidFill>
                  <a:prstClr val="black"/>
                </a:solidFill>
                <a:latin typeface="Arial" panose="020B0604020202020204" pitchFamily="34" charset="0"/>
                <a:cs typeface="Arial" panose="020B0604020202020204" pitchFamily="34" charset="0"/>
              </a:rPr>
              <a:t>create</a:t>
            </a:r>
            <a:r>
              <a:rPr lang="pt-PT" sz="1500" dirty="0">
                <a:solidFill>
                  <a:prstClr val="black"/>
                </a:solidFill>
                <a:latin typeface="Arial" panose="020B0604020202020204" pitchFamily="34" charset="0"/>
                <a:cs typeface="Arial" panose="020B0604020202020204" pitchFamily="34" charset="0"/>
              </a:rPr>
              <a:t> a </a:t>
            </a:r>
            <a:r>
              <a:rPr lang="pt-PT" sz="1500" b="1" dirty="0" err="1">
                <a:solidFill>
                  <a:srgbClr val="003096"/>
                </a:solidFill>
                <a:latin typeface="Arial" panose="020B0604020202020204" pitchFamily="34" charset="0"/>
                <a:cs typeface="Arial" panose="020B0604020202020204" pitchFamily="34" charset="0"/>
              </a:rPr>
              <a:t>living</a:t>
            </a:r>
            <a:r>
              <a:rPr lang="pt-PT" sz="1500" b="1" dirty="0">
                <a:solidFill>
                  <a:srgbClr val="003096"/>
                </a:solidFill>
                <a:latin typeface="Arial" panose="020B0604020202020204" pitchFamily="34" charset="0"/>
                <a:cs typeface="Arial" panose="020B0604020202020204" pitchFamily="34" charset="0"/>
              </a:rPr>
              <a:t> </a:t>
            </a:r>
            <a:r>
              <a:rPr lang="pt-PT" sz="1500" b="1" dirty="0" err="1">
                <a:solidFill>
                  <a:srgbClr val="003096"/>
                </a:solidFill>
                <a:latin typeface="Arial" panose="020B0604020202020204" pitchFamily="34" charset="0"/>
                <a:cs typeface="Arial" panose="020B0604020202020204" pitchFamily="34" charset="0"/>
              </a:rPr>
              <a:t>lab</a:t>
            </a:r>
            <a:r>
              <a:rPr lang="pt-PT" sz="1500" b="1" dirty="0">
                <a:solidFill>
                  <a:srgbClr val="003096"/>
                </a:solidFill>
                <a:latin typeface="Arial" panose="020B0604020202020204" pitchFamily="34" charset="0"/>
                <a:cs typeface="Arial" panose="020B0604020202020204" pitchFamily="34" charset="0"/>
              </a:rPr>
              <a:t> </a:t>
            </a:r>
            <a:r>
              <a:rPr lang="pt-PT" sz="1500" b="1" dirty="0" err="1">
                <a:solidFill>
                  <a:srgbClr val="003096"/>
                </a:solidFill>
                <a:latin typeface="Arial" panose="020B0604020202020204" pitchFamily="34" charset="0"/>
                <a:cs typeface="Arial" panose="020B0604020202020204" pitchFamily="34" charset="0"/>
              </a:rPr>
              <a:t>of</a:t>
            </a:r>
            <a:r>
              <a:rPr lang="pt-PT" sz="1500" b="1" dirty="0">
                <a:solidFill>
                  <a:srgbClr val="003096"/>
                </a:solidFill>
                <a:latin typeface="Arial" panose="020B0604020202020204" pitchFamily="34" charset="0"/>
                <a:cs typeface="Arial" panose="020B0604020202020204" pitchFamily="34" charset="0"/>
              </a:rPr>
              <a:t> </a:t>
            </a:r>
            <a:r>
              <a:rPr lang="pt-PT" sz="1500" b="1" dirty="0" err="1">
                <a:solidFill>
                  <a:srgbClr val="003096"/>
                </a:solidFill>
                <a:latin typeface="Arial" panose="020B0604020202020204" pitchFamily="34" charset="0"/>
                <a:cs typeface="Arial" panose="020B0604020202020204" pitchFamily="34" charset="0"/>
              </a:rPr>
              <a:t>deposit</a:t>
            </a:r>
            <a:r>
              <a:rPr lang="pt-PT" sz="1500" b="1" dirty="0">
                <a:solidFill>
                  <a:srgbClr val="003096"/>
                </a:solidFill>
                <a:latin typeface="Arial" panose="020B0604020202020204" pitchFamily="34" charset="0"/>
                <a:cs typeface="Arial" panose="020B0604020202020204" pitchFamily="34" charset="0"/>
              </a:rPr>
              <a:t> </a:t>
            </a:r>
            <a:r>
              <a:rPr lang="pt-PT" sz="1500" b="1" dirty="0" err="1">
                <a:solidFill>
                  <a:srgbClr val="003096"/>
                </a:solidFill>
                <a:latin typeface="Arial" panose="020B0604020202020204" pitchFamily="34" charset="0"/>
                <a:cs typeface="Arial" panose="020B0604020202020204" pitchFamily="34" charset="0"/>
              </a:rPr>
              <a:t>return</a:t>
            </a:r>
            <a:r>
              <a:rPr lang="pt-PT" sz="1500" b="1" dirty="0">
                <a:solidFill>
                  <a:srgbClr val="003096"/>
                </a:solidFill>
                <a:latin typeface="Arial" panose="020B0604020202020204" pitchFamily="34" charset="0"/>
                <a:cs typeface="Arial" panose="020B0604020202020204" pitchFamily="34" charset="0"/>
              </a:rPr>
              <a:t> </a:t>
            </a:r>
            <a:r>
              <a:rPr lang="pt-PT" sz="1500" b="1" dirty="0" err="1">
                <a:solidFill>
                  <a:srgbClr val="003096"/>
                </a:solidFill>
                <a:latin typeface="Arial" panose="020B0604020202020204" pitchFamily="34" charset="0"/>
                <a:cs typeface="Arial" panose="020B0604020202020204" pitchFamily="34" charset="0"/>
              </a:rPr>
              <a:t>schemes</a:t>
            </a:r>
            <a:r>
              <a:rPr lang="pt-PT" sz="1500" b="1" dirty="0">
                <a:solidFill>
                  <a:srgbClr val="003096"/>
                </a:solidFill>
                <a:latin typeface="Arial" panose="020B0604020202020204" pitchFamily="34" charset="0"/>
                <a:cs typeface="Arial" panose="020B0604020202020204" pitchFamily="34" charset="0"/>
              </a:rPr>
              <a:t> </a:t>
            </a:r>
            <a:r>
              <a:rPr lang="pt-PT" sz="1500" dirty="0">
                <a:solidFill>
                  <a:prstClr val="black"/>
                </a:solidFill>
                <a:latin typeface="Arial" panose="020B0604020202020204" pitchFamily="34" charset="0"/>
                <a:cs typeface="Arial" panose="020B0604020202020204" pitchFamily="34" charset="0"/>
              </a:rPr>
              <a:t>to </a:t>
            </a:r>
            <a:r>
              <a:rPr lang="pt-PT" sz="1500" dirty="0" err="1">
                <a:solidFill>
                  <a:prstClr val="black"/>
                </a:solidFill>
                <a:latin typeface="Arial" panose="020B0604020202020204" pitchFamily="34" charset="0"/>
                <a:cs typeface="Arial" panose="020B0604020202020204" pitchFamily="34" charset="0"/>
              </a:rPr>
              <a:t>support</a:t>
            </a:r>
            <a:r>
              <a:rPr lang="pt-PT" sz="1500" dirty="0">
                <a:solidFill>
                  <a:prstClr val="black"/>
                </a:solidFill>
                <a:latin typeface="Arial" panose="020B0604020202020204" pitchFamily="34" charset="0"/>
                <a:cs typeface="Arial" panose="020B0604020202020204" pitchFamily="34" charset="0"/>
              </a:rPr>
              <a:t>:</a:t>
            </a:r>
          </a:p>
        </p:txBody>
      </p:sp>
      <p:grpSp>
        <p:nvGrpSpPr>
          <p:cNvPr id="4" name="Grupo 3"/>
          <p:cNvGrpSpPr/>
          <p:nvPr/>
        </p:nvGrpSpPr>
        <p:grpSpPr>
          <a:xfrm>
            <a:off x="1343025" y="2247900"/>
            <a:ext cx="9505950" cy="3609428"/>
            <a:chOff x="1695450" y="2286000"/>
            <a:chExt cx="9505950" cy="3609428"/>
          </a:xfrm>
        </p:grpSpPr>
        <p:sp>
          <p:nvSpPr>
            <p:cNvPr id="3" name="Retângulo 2"/>
            <p:cNvSpPr/>
            <p:nvPr/>
          </p:nvSpPr>
          <p:spPr>
            <a:xfrm>
              <a:off x="1695450" y="2286000"/>
              <a:ext cx="2838450" cy="36094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008000" rtlCol="0" anchor="t"/>
            <a:lstStyle/>
            <a:p>
              <a:pPr algn="ctr"/>
              <a:r>
                <a:rPr lang="pt-PT" sz="3600" b="1" dirty="0" err="1">
                  <a:solidFill>
                    <a:schemeClr val="bg1"/>
                  </a:solidFill>
                  <a:latin typeface="Arial" panose="020B0604020202020204" pitchFamily="34" charset="0"/>
                  <a:cs typeface="Arial" panose="020B0604020202020204" pitchFamily="34" charset="0"/>
                </a:rPr>
                <a:t>Testing</a:t>
              </a:r>
              <a:endParaRPr lang="pt-PT" sz="3600" b="1" dirty="0">
                <a:solidFill>
                  <a:schemeClr val="bg1"/>
                </a:solidFill>
                <a:latin typeface="Arial" panose="020B0604020202020204" pitchFamily="34" charset="0"/>
                <a:cs typeface="Arial" panose="020B0604020202020204" pitchFamily="34" charset="0"/>
              </a:endParaRPr>
            </a:p>
            <a:p>
              <a:pPr algn="ctr"/>
              <a:r>
                <a:rPr lang="pt-PT" dirty="0" err="1">
                  <a:solidFill>
                    <a:schemeClr val="bg1"/>
                  </a:solidFill>
                  <a:latin typeface="Arial" panose="020B0604020202020204" pitchFamily="34" charset="0"/>
                  <a:cs typeface="Arial" panose="020B0604020202020204" pitchFamily="34" charset="0"/>
                </a:rPr>
                <a:t>of</a:t>
              </a:r>
              <a:r>
                <a:rPr lang="pt-PT" dirty="0">
                  <a:solidFill>
                    <a:schemeClr val="bg1"/>
                  </a:solidFill>
                  <a:latin typeface="Arial" panose="020B0604020202020204" pitchFamily="34" charset="0"/>
                  <a:cs typeface="Arial" panose="020B0604020202020204" pitchFamily="34" charset="0"/>
                </a:rPr>
                <a:t> </a:t>
              </a:r>
              <a:r>
                <a:rPr lang="pt-PT" dirty="0" err="1">
                  <a:solidFill>
                    <a:schemeClr val="bg1"/>
                  </a:solidFill>
                  <a:latin typeface="Arial" panose="020B0604020202020204" pitchFamily="34" charset="0"/>
                  <a:cs typeface="Arial" panose="020B0604020202020204" pitchFamily="34" charset="0"/>
                </a:rPr>
                <a:t>different</a:t>
              </a:r>
              <a:r>
                <a:rPr lang="pt-PT" dirty="0">
                  <a:solidFill>
                    <a:schemeClr val="bg1"/>
                  </a:solidFill>
                  <a:latin typeface="Arial" panose="020B0604020202020204" pitchFamily="34" charset="0"/>
                  <a:cs typeface="Arial" panose="020B0604020202020204" pitchFamily="34" charset="0"/>
                </a:rPr>
                <a:t> </a:t>
              </a:r>
              <a:r>
                <a:rPr lang="pt-PT" dirty="0" err="1">
                  <a:solidFill>
                    <a:schemeClr val="bg1"/>
                  </a:solidFill>
                  <a:latin typeface="Arial" panose="020B0604020202020204" pitchFamily="34" charset="0"/>
                  <a:cs typeface="Arial" panose="020B0604020202020204" pitchFamily="34" charset="0"/>
                </a:rPr>
                <a:t>technologies</a:t>
              </a:r>
              <a:r>
                <a:rPr lang="pt-PT" dirty="0">
                  <a:solidFill>
                    <a:schemeClr val="bg1"/>
                  </a:solidFill>
                  <a:latin typeface="Arial" panose="020B0604020202020204" pitchFamily="34" charset="0"/>
                  <a:cs typeface="Arial" panose="020B0604020202020204" pitchFamily="34" charset="0"/>
                </a:rPr>
                <a:t> </a:t>
              </a:r>
              <a:r>
                <a:rPr lang="pt-PT" dirty="0" err="1">
                  <a:solidFill>
                    <a:schemeClr val="bg1"/>
                  </a:solidFill>
                  <a:latin typeface="Arial" panose="020B0604020202020204" pitchFamily="34" charset="0"/>
                  <a:cs typeface="Arial" panose="020B0604020202020204" pitchFamily="34" charset="0"/>
                </a:rPr>
                <a:t>and</a:t>
              </a:r>
              <a:r>
                <a:rPr lang="pt-PT" dirty="0">
                  <a:solidFill>
                    <a:schemeClr val="bg1"/>
                  </a:solidFill>
                  <a:latin typeface="Arial" panose="020B0604020202020204" pitchFamily="34" charset="0"/>
                  <a:cs typeface="Arial" panose="020B0604020202020204" pitchFamily="34" charset="0"/>
                </a:rPr>
                <a:t> </a:t>
              </a:r>
              <a:r>
                <a:rPr lang="pt-PT" dirty="0" err="1">
                  <a:solidFill>
                    <a:schemeClr val="bg1"/>
                  </a:solidFill>
                  <a:latin typeface="Arial" panose="020B0604020202020204" pitchFamily="34" charset="0"/>
                  <a:cs typeface="Arial" panose="020B0604020202020204" pitchFamily="34" charset="0"/>
                </a:rPr>
                <a:t>approaches</a:t>
              </a:r>
              <a:r>
                <a:rPr lang="pt-PT" dirty="0">
                  <a:solidFill>
                    <a:schemeClr val="bg1"/>
                  </a:solidFill>
                  <a:latin typeface="Arial" panose="020B0604020202020204" pitchFamily="34" charset="0"/>
                  <a:cs typeface="Arial" panose="020B0604020202020204" pitchFamily="34" charset="0"/>
                </a:rPr>
                <a:t> to DRS</a:t>
              </a:r>
            </a:p>
            <a:p>
              <a:pPr algn="ctr"/>
              <a:endParaRPr lang="pt-PT" sz="3600" b="1" dirty="0">
                <a:solidFill>
                  <a:schemeClr val="bg1"/>
                </a:solidFill>
                <a:latin typeface="Arial" panose="020B0604020202020204" pitchFamily="34" charset="0"/>
                <a:cs typeface="Arial" panose="020B0604020202020204" pitchFamily="34" charset="0"/>
              </a:endParaRPr>
            </a:p>
          </p:txBody>
        </p:sp>
        <p:sp>
          <p:nvSpPr>
            <p:cNvPr id="8" name="Retângulo 7"/>
            <p:cNvSpPr/>
            <p:nvPr/>
          </p:nvSpPr>
          <p:spPr>
            <a:xfrm>
              <a:off x="5029200" y="2286000"/>
              <a:ext cx="2838450" cy="3609428"/>
            </a:xfrm>
            <a:prstGeom prst="rect">
              <a:avLst/>
            </a:prstGeom>
            <a:solidFill>
              <a:srgbClr val="00309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008000" rtlCol="0" anchor="t"/>
            <a:lstStyle/>
            <a:p>
              <a:pPr algn="ctr"/>
              <a:r>
                <a:rPr lang="pt-PT" sz="3600" b="1" dirty="0" err="1">
                  <a:solidFill>
                    <a:schemeClr val="bg1"/>
                  </a:solidFill>
                  <a:latin typeface="Arial" panose="020B0604020202020204" pitchFamily="34" charset="0"/>
                  <a:cs typeface="Arial" panose="020B0604020202020204" pitchFamily="34" charset="0"/>
                </a:rPr>
                <a:t>Monitoring</a:t>
              </a:r>
              <a:endParaRPr lang="pt-PT" sz="2800" b="1" dirty="0">
                <a:solidFill>
                  <a:schemeClr val="bg1"/>
                </a:solidFill>
                <a:latin typeface="Arial" panose="020B0604020202020204" pitchFamily="34" charset="0"/>
                <a:cs typeface="Arial" panose="020B0604020202020204" pitchFamily="34" charset="0"/>
              </a:endParaRPr>
            </a:p>
            <a:p>
              <a:pPr algn="ctr"/>
              <a:r>
                <a:rPr lang="pt-PT" dirty="0" err="1">
                  <a:solidFill>
                    <a:schemeClr val="bg1"/>
                  </a:solidFill>
                  <a:latin typeface="Arial" panose="020B0604020202020204" pitchFamily="34" charset="0"/>
                  <a:cs typeface="Arial" panose="020B0604020202020204" pitchFamily="34" charset="0"/>
                </a:rPr>
                <a:t>of</a:t>
              </a:r>
              <a:r>
                <a:rPr lang="pt-PT" dirty="0">
                  <a:solidFill>
                    <a:schemeClr val="bg1"/>
                  </a:solidFill>
                  <a:latin typeface="Arial" panose="020B0604020202020204" pitchFamily="34" charset="0"/>
                  <a:cs typeface="Arial" panose="020B0604020202020204" pitchFamily="34" charset="0"/>
                </a:rPr>
                <a:t> </a:t>
              </a:r>
              <a:r>
                <a:rPr lang="pt-PT" dirty="0" err="1">
                  <a:solidFill>
                    <a:schemeClr val="bg1"/>
                  </a:solidFill>
                  <a:latin typeface="Arial" panose="020B0604020202020204" pitchFamily="34" charset="0"/>
                  <a:cs typeface="Arial" panose="020B0604020202020204" pitchFamily="34" charset="0"/>
                </a:rPr>
                <a:t>the</a:t>
              </a:r>
              <a:r>
                <a:rPr lang="pt-PT" dirty="0">
                  <a:solidFill>
                    <a:schemeClr val="bg1"/>
                  </a:solidFill>
                  <a:latin typeface="Arial" panose="020B0604020202020204" pitchFamily="34" charset="0"/>
                  <a:cs typeface="Arial" panose="020B0604020202020204" pitchFamily="34" charset="0"/>
                </a:rPr>
                <a:t> DRS </a:t>
              </a:r>
              <a:r>
                <a:rPr lang="pt-PT" dirty="0" err="1">
                  <a:solidFill>
                    <a:schemeClr val="bg1"/>
                  </a:solidFill>
                  <a:latin typeface="Arial" panose="020B0604020202020204" pitchFamily="34" charset="0"/>
                  <a:cs typeface="Arial" panose="020B0604020202020204" pitchFamily="34" charset="0"/>
                </a:rPr>
                <a:t>implementation</a:t>
              </a:r>
              <a:r>
                <a:rPr lang="pt-PT" dirty="0">
                  <a:solidFill>
                    <a:schemeClr val="bg1"/>
                  </a:solidFill>
                  <a:latin typeface="Arial" panose="020B0604020202020204" pitchFamily="34" charset="0"/>
                  <a:cs typeface="Arial" panose="020B0604020202020204" pitchFamily="34" charset="0"/>
                </a:rPr>
                <a:t> </a:t>
              </a:r>
              <a:r>
                <a:rPr lang="pt-PT" dirty="0" err="1">
                  <a:solidFill>
                    <a:schemeClr val="bg1"/>
                  </a:solidFill>
                  <a:latin typeface="Arial" panose="020B0604020202020204" pitchFamily="34" charset="0"/>
                  <a:cs typeface="Arial" panose="020B0604020202020204" pitchFamily="34" charset="0"/>
                </a:rPr>
                <a:t>and</a:t>
              </a:r>
              <a:r>
                <a:rPr lang="pt-PT" dirty="0">
                  <a:solidFill>
                    <a:schemeClr val="bg1"/>
                  </a:solidFill>
                  <a:latin typeface="Arial" panose="020B0604020202020204" pitchFamily="34" charset="0"/>
                  <a:cs typeface="Arial" panose="020B0604020202020204" pitchFamily="34" charset="0"/>
                </a:rPr>
                <a:t> use to </a:t>
              </a:r>
              <a:r>
                <a:rPr lang="pt-PT" dirty="0" err="1">
                  <a:solidFill>
                    <a:schemeClr val="bg1"/>
                  </a:solidFill>
                  <a:latin typeface="Arial" panose="020B0604020202020204" pitchFamily="34" charset="0"/>
                  <a:cs typeface="Arial" panose="020B0604020202020204" pitchFamily="34" charset="0"/>
                </a:rPr>
                <a:t>gather</a:t>
              </a:r>
              <a:r>
                <a:rPr lang="pt-PT" dirty="0">
                  <a:solidFill>
                    <a:schemeClr val="bg1"/>
                  </a:solidFill>
                  <a:latin typeface="Arial" panose="020B0604020202020204" pitchFamily="34" charset="0"/>
                  <a:cs typeface="Arial" panose="020B0604020202020204" pitchFamily="34" charset="0"/>
                </a:rPr>
                <a:t> insights for </a:t>
              </a:r>
              <a:r>
                <a:rPr lang="pt-PT" dirty="0" err="1">
                  <a:solidFill>
                    <a:schemeClr val="bg1"/>
                  </a:solidFill>
                  <a:latin typeface="Arial" panose="020B0604020202020204" pitchFamily="34" charset="0"/>
                  <a:cs typeface="Arial" panose="020B0604020202020204" pitchFamily="34" charset="0"/>
                </a:rPr>
                <a:t>scale-up</a:t>
              </a:r>
              <a:endParaRPr lang="pt-PT" dirty="0">
                <a:solidFill>
                  <a:schemeClr val="bg1"/>
                </a:solidFill>
                <a:latin typeface="Arial" panose="020B0604020202020204" pitchFamily="34" charset="0"/>
                <a:cs typeface="Arial" panose="020B0604020202020204" pitchFamily="34" charset="0"/>
              </a:endParaRPr>
            </a:p>
          </p:txBody>
        </p:sp>
        <p:sp>
          <p:nvSpPr>
            <p:cNvPr id="10" name="Retângulo 9"/>
            <p:cNvSpPr/>
            <p:nvPr/>
          </p:nvSpPr>
          <p:spPr>
            <a:xfrm>
              <a:off x="8362950" y="2286000"/>
              <a:ext cx="2838450" cy="3609428"/>
            </a:xfrm>
            <a:prstGeom prst="rect">
              <a:avLst/>
            </a:prstGeom>
            <a:solidFill>
              <a:srgbClr val="FF0016"/>
            </a:solidFill>
            <a:ln>
              <a:noFill/>
            </a:ln>
          </p:spPr>
          <p:style>
            <a:lnRef idx="2">
              <a:schemeClr val="accent1">
                <a:shade val="50000"/>
              </a:schemeClr>
            </a:lnRef>
            <a:fillRef idx="1">
              <a:schemeClr val="accent1"/>
            </a:fillRef>
            <a:effectRef idx="0">
              <a:schemeClr val="accent1"/>
            </a:effectRef>
            <a:fontRef idx="minor">
              <a:schemeClr val="lt1"/>
            </a:fontRef>
          </p:style>
          <p:txBody>
            <a:bodyPr tIns="1008000" rtlCol="0" anchor="t"/>
            <a:lstStyle/>
            <a:p>
              <a:pPr algn="ctr"/>
              <a:r>
                <a:rPr lang="pt-PT" sz="3600" b="1" dirty="0" err="1">
                  <a:solidFill>
                    <a:schemeClr val="bg1"/>
                  </a:solidFill>
                  <a:latin typeface="Arial" panose="020B0604020202020204" pitchFamily="34" charset="0"/>
                  <a:cs typeface="Arial" panose="020B0604020202020204" pitchFamily="34" charset="0"/>
                </a:rPr>
                <a:t>Optimizing</a:t>
              </a:r>
              <a:endParaRPr lang="pt-PT" sz="3600" b="1" dirty="0">
                <a:solidFill>
                  <a:schemeClr val="bg1"/>
                </a:solidFill>
                <a:latin typeface="Arial" panose="020B0604020202020204" pitchFamily="34" charset="0"/>
                <a:cs typeface="Arial" panose="020B0604020202020204" pitchFamily="34" charset="0"/>
              </a:endParaRPr>
            </a:p>
            <a:p>
              <a:pPr algn="ctr"/>
              <a:r>
                <a:rPr lang="pt-PT" dirty="0" err="1">
                  <a:solidFill>
                    <a:schemeClr val="bg1"/>
                  </a:solidFill>
                  <a:latin typeface="Arial" panose="020B0604020202020204" pitchFamily="34" charset="0"/>
                  <a:cs typeface="Arial" panose="020B0604020202020204" pitchFamily="34" charset="0"/>
                </a:rPr>
                <a:t>of</a:t>
              </a:r>
              <a:r>
                <a:rPr lang="pt-PT" dirty="0">
                  <a:solidFill>
                    <a:schemeClr val="bg1"/>
                  </a:solidFill>
                  <a:latin typeface="Arial" panose="020B0604020202020204" pitchFamily="34" charset="0"/>
                  <a:cs typeface="Arial" panose="020B0604020202020204" pitchFamily="34" charset="0"/>
                </a:rPr>
                <a:t> </a:t>
              </a:r>
              <a:r>
                <a:rPr lang="pt-PT" dirty="0" err="1">
                  <a:solidFill>
                    <a:schemeClr val="bg1"/>
                  </a:solidFill>
                  <a:latin typeface="Arial" panose="020B0604020202020204" pitchFamily="34" charset="0"/>
                  <a:cs typeface="Arial" panose="020B0604020202020204" pitchFamily="34" charset="0"/>
                </a:rPr>
                <a:t>the</a:t>
              </a:r>
              <a:r>
                <a:rPr lang="pt-PT" dirty="0">
                  <a:solidFill>
                    <a:schemeClr val="bg1"/>
                  </a:solidFill>
                  <a:latin typeface="Arial" panose="020B0604020202020204" pitchFamily="34" charset="0"/>
                  <a:cs typeface="Arial" panose="020B0604020202020204" pitchFamily="34" charset="0"/>
                </a:rPr>
                <a:t> DPS’ </a:t>
              </a:r>
              <a:r>
                <a:rPr lang="pt-PT" dirty="0" err="1">
                  <a:solidFill>
                    <a:schemeClr val="bg1"/>
                  </a:solidFill>
                  <a:latin typeface="Arial" panose="020B0604020202020204" pitchFamily="34" charset="0"/>
                  <a:cs typeface="Arial" panose="020B0604020202020204" pitchFamily="34" charset="0"/>
                </a:rPr>
                <a:t>effectiveness</a:t>
              </a:r>
              <a:r>
                <a:rPr lang="pt-PT" dirty="0">
                  <a:solidFill>
                    <a:schemeClr val="bg1"/>
                  </a:solidFill>
                  <a:latin typeface="Arial" panose="020B0604020202020204" pitchFamily="34" charset="0"/>
                  <a:cs typeface="Arial" panose="020B0604020202020204" pitchFamily="34" charset="0"/>
                </a:rPr>
                <a:t> </a:t>
              </a:r>
              <a:r>
                <a:rPr lang="pt-PT" dirty="0" err="1">
                  <a:solidFill>
                    <a:schemeClr val="bg1"/>
                  </a:solidFill>
                  <a:latin typeface="Arial" panose="020B0604020202020204" pitchFamily="34" charset="0"/>
                  <a:cs typeface="Arial" panose="020B0604020202020204" pitchFamily="34" charset="0"/>
                </a:rPr>
                <a:t>and</a:t>
              </a:r>
              <a:r>
                <a:rPr lang="pt-PT" dirty="0">
                  <a:solidFill>
                    <a:schemeClr val="bg1"/>
                  </a:solidFill>
                  <a:latin typeface="Arial" panose="020B0604020202020204" pitchFamily="34" charset="0"/>
                  <a:cs typeface="Arial" panose="020B0604020202020204" pitchFamily="34" charset="0"/>
                </a:rPr>
                <a:t> </a:t>
              </a:r>
              <a:r>
                <a:rPr lang="pt-PT" dirty="0" err="1">
                  <a:solidFill>
                    <a:schemeClr val="bg1"/>
                  </a:solidFill>
                  <a:latin typeface="Arial" panose="020B0604020202020204" pitchFamily="34" charset="0"/>
                  <a:cs typeface="Arial" panose="020B0604020202020204" pitchFamily="34" charset="0"/>
                </a:rPr>
                <a:t>economic</a:t>
              </a:r>
              <a:r>
                <a:rPr lang="pt-PT" dirty="0">
                  <a:solidFill>
                    <a:schemeClr val="bg1"/>
                  </a:solidFill>
                  <a:latin typeface="Arial" panose="020B0604020202020204" pitchFamily="34" charset="0"/>
                  <a:cs typeface="Arial" panose="020B0604020202020204" pitchFamily="34" charset="0"/>
                </a:rPr>
                <a:t> </a:t>
              </a:r>
              <a:r>
                <a:rPr lang="pt-PT" dirty="0" err="1">
                  <a:solidFill>
                    <a:schemeClr val="bg1"/>
                  </a:solidFill>
                  <a:latin typeface="Arial" panose="020B0604020202020204" pitchFamily="34" charset="0"/>
                  <a:cs typeface="Arial" panose="020B0604020202020204" pitchFamily="34" charset="0"/>
                </a:rPr>
                <a:t>efficiency</a:t>
              </a:r>
              <a:endParaRPr lang="pt-PT"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80075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11225"/>
          </a:xfrm>
        </p:spPr>
        <p:txBody>
          <a:bodyPr/>
          <a:lstStyle/>
          <a:p>
            <a:r>
              <a:rPr lang="pt-PT" sz="3600" b="1" dirty="0">
                <a:solidFill>
                  <a:srgbClr val="003096"/>
                </a:solidFill>
                <a:latin typeface="Arial" panose="020B0604020202020204" pitchFamily="34" charset="0"/>
                <a:cs typeface="Arial" panose="020B0604020202020204" pitchFamily="34" charset="0"/>
              </a:rPr>
              <a:t>Objetives</a:t>
            </a:r>
            <a:endParaRPr lang="pt-PT" b="1" dirty="0">
              <a:solidFill>
                <a:srgbClr val="003096"/>
              </a:solidFill>
              <a:latin typeface="Arial" panose="020B0604020202020204" pitchFamily="34" charset="0"/>
              <a:cs typeface="Arial" panose="020B0604020202020204" pitchFamily="34" charset="0"/>
            </a:endParaRPr>
          </a:p>
        </p:txBody>
      </p:sp>
      <p:cxnSp>
        <p:nvCxnSpPr>
          <p:cNvPr id="6" name="Conexão reta 5"/>
          <p:cNvCxnSpPr/>
          <p:nvPr/>
        </p:nvCxnSpPr>
        <p:spPr>
          <a:xfrm>
            <a:off x="0" y="6443663"/>
            <a:ext cx="12192000" cy="380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m 8"/>
          <p:cNvPicPr>
            <a:picLocks noChangeAspect="1"/>
          </p:cNvPicPr>
          <p:nvPr/>
        </p:nvPicPr>
        <p:blipFill rotWithShape="1">
          <a:blip r:embed="rId3" cstate="print">
            <a:extLst>
              <a:ext uri="{28A0092B-C50C-407E-A947-70E740481C1C}">
                <a14:useLocalDpi xmlns:a14="http://schemas.microsoft.com/office/drawing/2010/main" val="0"/>
              </a:ext>
            </a:extLst>
          </a:blip>
          <a:srcRect l="56135" b="50231"/>
          <a:stretch/>
        </p:blipFill>
        <p:spPr>
          <a:xfrm>
            <a:off x="342900" y="6200228"/>
            <a:ext cx="482600" cy="383683"/>
          </a:xfrm>
          <a:prstGeom prst="rect">
            <a:avLst/>
          </a:prstGeom>
        </p:spPr>
      </p:pic>
      <p:sp>
        <p:nvSpPr>
          <p:cNvPr id="7" name="Marcador de Posição de Conteúdo 2"/>
          <p:cNvSpPr txBox="1">
            <a:spLocks/>
          </p:cNvSpPr>
          <p:nvPr/>
        </p:nvSpPr>
        <p:spPr>
          <a:xfrm>
            <a:off x="478971" y="1409701"/>
            <a:ext cx="11146972" cy="47672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buClr>
                <a:srgbClr val="4472C4">
                  <a:lumMod val="75000"/>
                </a:srgbClr>
              </a:buClr>
              <a:buFont typeface="Calibri Light" panose="020F0302020204030204" pitchFamily="34" charset="0"/>
              <a:buChar char="&gt;"/>
            </a:pPr>
            <a:r>
              <a:rPr lang="pt-PT" sz="1500" dirty="0">
                <a:solidFill>
                  <a:prstClr val="black"/>
                </a:solidFill>
                <a:latin typeface="Arial" panose="020B0604020202020204" pitchFamily="34" charset="0"/>
                <a:cs typeface="Arial" panose="020B0604020202020204" pitchFamily="34" charset="0"/>
              </a:rPr>
              <a:t>To </a:t>
            </a:r>
            <a:r>
              <a:rPr lang="pt-PT" sz="1500" dirty="0" err="1">
                <a:solidFill>
                  <a:prstClr val="black"/>
                </a:solidFill>
                <a:latin typeface="Arial" panose="020B0604020202020204" pitchFamily="34" charset="0"/>
                <a:cs typeface="Arial" panose="020B0604020202020204" pitchFamily="34" charset="0"/>
              </a:rPr>
              <a:t>meet</a:t>
            </a:r>
            <a:r>
              <a:rPr lang="pt-PT" sz="1500" dirty="0">
                <a:solidFill>
                  <a:prstClr val="black"/>
                </a:solidFill>
                <a:latin typeface="Arial" panose="020B0604020202020204" pitchFamily="34" charset="0"/>
                <a:cs typeface="Arial" panose="020B0604020202020204" pitchFamily="34" charset="0"/>
              </a:rPr>
              <a:t> </a:t>
            </a:r>
            <a:r>
              <a:rPr lang="pt-PT" sz="1500" dirty="0" err="1">
                <a:solidFill>
                  <a:prstClr val="black"/>
                </a:solidFill>
                <a:latin typeface="Arial" panose="020B0604020202020204" pitchFamily="34" charset="0"/>
                <a:cs typeface="Arial" panose="020B0604020202020204" pitchFamily="34" charset="0"/>
              </a:rPr>
              <a:t>its</a:t>
            </a:r>
            <a:r>
              <a:rPr lang="pt-PT" sz="1500" dirty="0">
                <a:solidFill>
                  <a:prstClr val="black"/>
                </a:solidFill>
                <a:latin typeface="Arial" panose="020B0604020202020204" pitchFamily="34" charset="0"/>
                <a:cs typeface="Arial" panose="020B0604020202020204" pitchFamily="34" charset="0"/>
              </a:rPr>
              <a:t> </a:t>
            </a:r>
            <a:r>
              <a:rPr lang="pt-PT" sz="1500" dirty="0" err="1">
                <a:solidFill>
                  <a:prstClr val="black"/>
                </a:solidFill>
                <a:latin typeface="Arial" panose="020B0604020202020204" pitchFamily="34" charset="0"/>
                <a:cs typeface="Arial" panose="020B0604020202020204" pitchFamily="34" charset="0"/>
              </a:rPr>
              <a:t>objectives</a:t>
            </a:r>
            <a:r>
              <a:rPr lang="pt-PT" sz="1500" dirty="0">
                <a:solidFill>
                  <a:prstClr val="black"/>
                </a:solidFill>
                <a:latin typeface="Arial" panose="020B0604020202020204" pitchFamily="34" charset="0"/>
                <a:cs typeface="Arial" panose="020B0604020202020204" pitchFamily="34" charset="0"/>
              </a:rPr>
              <a:t>, </a:t>
            </a:r>
            <a:r>
              <a:rPr lang="pt-PT" sz="1500" dirty="0" err="1">
                <a:solidFill>
                  <a:prstClr val="black"/>
                </a:solidFill>
                <a:latin typeface="Arial" panose="020B0604020202020204" pitchFamily="34" charset="0"/>
                <a:cs typeface="Arial" panose="020B0604020202020204" pitchFamily="34" charset="0"/>
              </a:rPr>
              <a:t>the</a:t>
            </a:r>
            <a:r>
              <a:rPr lang="pt-PT" sz="1500" dirty="0">
                <a:solidFill>
                  <a:prstClr val="black"/>
                </a:solidFill>
                <a:latin typeface="Arial" panose="020B0604020202020204" pitchFamily="34" charset="0"/>
                <a:cs typeface="Arial" panose="020B0604020202020204" pitchFamily="34" charset="0"/>
              </a:rPr>
              <a:t> </a:t>
            </a:r>
            <a:r>
              <a:rPr lang="pt-PT" sz="1500" dirty="0" err="1">
                <a:solidFill>
                  <a:prstClr val="black"/>
                </a:solidFill>
                <a:latin typeface="Arial" panose="020B0604020202020204" pitchFamily="34" charset="0"/>
                <a:cs typeface="Arial" panose="020B0604020202020204" pitchFamily="34" charset="0"/>
              </a:rPr>
              <a:t>project</a:t>
            </a:r>
            <a:r>
              <a:rPr lang="pt-PT" sz="1500" dirty="0">
                <a:solidFill>
                  <a:prstClr val="black"/>
                </a:solidFill>
                <a:latin typeface="Arial" panose="020B0604020202020204" pitchFamily="34" charset="0"/>
                <a:cs typeface="Arial" panose="020B0604020202020204" pitchFamily="34" charset="0"/>
              </a:rPr>
              <a:t> </a:t>
            </a:r>
            <a:r>
              <a:rPr lang="pt-PT" sz="1500" dirty="0" err="1">
                <a:solidFill>
                  <a:prstClr val="black"/>
                </a:solidFill>
                <a:latin typeface="Arial" panose="020B0604020202020204" pitchFamily="34" charset="0"/>
                <a:cs typeface="Arial" panose="020B0604020202020204" pitchFamily="34" charset="0"/>
              </a:rPr>
              <a:t>will</a:t>
            </a:r>
            <a:r>
              <a:rPr lang="pt-PT" sz="1500" dirty="0">
                <a:solidFill>
                  <a:prstClr val="black"/>
                </a:solidFill>
                <a:latin typeface="Arial" panose="020B0604020202020204" pitchFamily="34" charset="0"/>
                <a:cs typeface="Arial" panose="020B0604020202020204" pitchFamily="34" charset="0"/>
              </a:rPr>
              <a:t> </a:t>
            </a:r>
            <a:r>
              <a:rPr lang="pt-PT" sz="1500" dirty="0" err="1">
                <a:solidFill>
                  <a:prstClr val="black"/>
                </a:solidFill>
                <a:latin typeface="Arial" panose="020B0604020202020204" pitchFamily="34" charset="0"/>
                <a:cs typeface="Arial" panose="020B0604020202020204" pitchFamily="34" charset="0"/>
              </a:rPr>
              <a:t>entail</a:t>
            </a:r>
            <a:r>
              <a:rPr lang="pt-PT" sz="1500" dirty="0">
                <a:solidFill>
                  <a:prstClr val="black"/>
                </a:solidFill>
                <a:latin typeface="Arial" panose="020B0604020202020204" pitchFamily="34" charset="0"/>
                <a:cs typeface="Arial" panose="020B0604020202020204" pitchFamily="34" charset="0"/>
              </a:rPr>
              <a:t> </a:t>
            </a:r>
            <a:r>
              <a:rPr lang="pt-PT" sz="1500" dirty="0" err="1">
                <a:solidFill>
                  <a:prstClr val="black"/>
                </a:solidFill>
                <a:latin typeface="Arial" panose="020B0604020202020204" pitchFamily="34" charset="0"/>
                <a:cs typeface="Arial" panose="020B0604020202020204" pitchFamily="34" charset="0"/>
              </a:rPr>
              <a:t>several</a:t>
            </a:r>
            <a:r>
              <a:rPr lang="pt-PT" sz="1500" dirty="0">
                <a:solidFill>
                  <a:prstClr val="black"/>
                </a:solidFill>
                <a:latin typeface="Arial" panose="020B0604020202020204" pitchFamily="34" charset="0"/>
                <a:cs typeface="Arial" panose="020B0604020202020204" pitchFamily="34" charset="0"/>
              </a:rPr>
              <a:t> </a:t>
            </a:r>
            <a:r>
              <a:rPr lang="pt-PT" sz="1500" b="1" dirty="0" err="1">
                <a:solidFill>
                  <a:srgbClr val="003096"/>
                </a:solidFill>
                <a:latin typeface="Arial" panose="020B0604020202020204" pitchFamily="34" charset="0"/>
                <a:cs typeface="Arial" panose="020B0604020202020204" pitchFamily="34" charset="0"/>
              </a:rPr>
              <a:t>elements</a:t>
            </a:r>
            <a:r>
              <a:rPr lang="pt-PT" sz="1500" dirty="0">
                <a:solidFill>
                  <a:prstClr val="black"/>
                </a:solidFill>
                <a:latin typeface="Arial" panose="020B0604020202020204" pitchFamily="34" charset="0"/>
                <a:cs typeface="Arial" panose="020B0604020202020204" pitchFamily="34" charset="0"/>
              </a:rPr>
              <a:t>:</a:t>
            </a:r>
          </a:p>
        </p:txBody>
      </p:sp>
      <p:grpSp>
        <p:nvGrpSpPr>
          <p:cNvPr id="4" name="Grupo 3"/>
          <p:cNvGrpSpPr/>
          <p:nvPr/>
        </p:nvGrpSpPr>
        <p:grpSpPr>
          <a:xfrm>
            <a:off x="1343025" y="2247899"/>
            <a:ext cx="9505950" cy="3609429"/>
            <a:chOff x="1000125" y="2247899"/>
            <a:chExt cx="9505950" cy="3609429"/>
          </a:xfrm>
        </p:grpSpPr>
        <p:sp>
          <p:nvSpPr>
            <p:cNvPr id="3" name="Retângulo 2"/>
            <p:cNvSpPr/>
            <p:nvPr/>
          </p:nvSpPr>
          <p:spPr>
            <a:xfrm>
              <a:off x="1000125" y="2267879"/>
              <a:ext cx="2838450" cy="573358"/>
            </a:xfrm>
            <a:prstGeom prst="rect">
              <a:avLst/>
            </a:prstGeom>
            <a:solidFill>
              <a:srgbClr val="1D1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a:solidFill>
                    <a:schemeClr val="bg1"/>
                  </a:solidFill>
                  <a:latin typeface="Arial" panose="020B0604020202020204" pitchFamily="34" charset="0"/>
                  <a:cs typeface="Arial" panose="020B0604020202020204" pitchFamily="34" charset="0"/>
                </a:rPr>
                <a:t>Testing</a:t>
              </a:r>
            </a:p>
          </p:txBody>
        </p:sp>
        <p:sp>
          <p:nvSpPr>
            <p:cNvPr id="14" name="Retângulo 13"/>
            <p:cNvSpPr/>
            <p:nvPr/>
          </p:nvSpPr>
          <p:spPr>
            <a:xfrm>
              <a:off x="1000125" y="2821258"/>
              <a:ext cx="2838450" cy="3036069"/>
            </a:xfrm>
            <a:prstGeom prst="rect">
              <a:avLst/>
            </a:prstGeom>
            <a:solidFill>
              <a:srgbClr val="1D1D1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algn="ctr"/>
              <a:r>
                <a:rPr lang="en-GB" sz="2000" b="1" dirty="0">
                  <a:solidFill>
                    <a:schemeClr val="bg1"/>
                  </a:solidFill>
                  <a:latin typeface="Arial" panose="020B0604020202020204" pitchFamily="34" charset="0"/>
                  <a:cs typeface="Arial" panose="020B0604020202020204" pitchFamily="34" charset="0"/>
                </a:rPr>
                <a:t>Different typologies of DRS equipment, </a:t>
              </a:r>
              <a:r>
                <a:rPr lang="en-GB" dirty="0">
                  <a:solidFill>
                    <a:schemeClr val="bg1"/>
                  </a:solidFill>
                  <a:latin typeface="Arial" panose="020B0604020202020204" pitchFamily="34" charset="0"/>
                  <a:cs typeface="Arial" panose="020B0604020202020204" pitchFamily="34" charset="0"/>
                </a:rPr>
                <a:t>in order to </a:t>
              </a:r>
              <a:r>
                <a:rPr lang="en-GB" dirty="0" err="1">
                  <a:solidFill>
                    <a:schemeClr val="bg1"/>
                  </a:solidFill>
                  <a:latin typeface="Arial" panose="020B0604020202020204" pitchFamily="34" charset="0"/>
                  <a:cs typeface="Arial" panose="020B0604020202020204" pitchFamily="34" charset="0"/>
                </a:rPr>
                <a:t>indentify</a:t>
              </a:r>
              <a:r>
                <a:rPr lang="en-GB" dirty="0">
                  <a:solidFill>
                    <a:schemeClr val="bg1"/>
                  </a:solidFill>
                  <a:latin typeface="Arial" panose="020B0604020202020204" pitchFamily="34" charset="0"/>
                  <a:cs typeface="Arial" panose="020B0604020202020204" pitchFamily="34" charset="0"/>
                </a:rPr>
                <a:t> the most adequate for </a:t>
              </a:r>
              <a:r>
                <a:rPr lang="en-GB" dirty="0" err="1">
                  <a:solidFill>
                    <a:schemeClr val="bg1"/>
                  </a:solidFill>
                  <a:latin typeface="Arial" panose="020B0604020202020204" pitchFamily="34" charset="0"/>
                  <a:cs typeface="Arial" panose="020B0604020202020204" pitchFamily="34" charset="0"/>
                </a:rPr>
                <a:t>diferente</a:t>
              </a:r>
              <a:r>
                <a:rPr lang="en-GB" dirty="0">
                  <a:solidFill>
                    <a:schemeClr val="bg1"/>
                  </a:solidFill>
                  <a:latin typeface="Arial" panose="020B0604020202020204" pitchFamily="34" charset="0"/>
                  <a:cs typeface="Arial" panose="020B0604020202020204" pitchFamily="34" charset="0"/>
                </a:rPr>
                <a:t> locations and users</a:t>
              </a:r>
              <a:endParaRPr lang="en-GB" sz="2000" dirty="0">
                <a:solidFill>
                  <a:schemeClr val="bg1"/>
                </a:solidFill>
                <a:latin typeface="Arial" panose="020B0604020202020204" pitchFamily="34" charset="0"/>
                <a:cs typeface="Arial" panose="020B0604020202020204" pitchFamily="34" charset="0"/>
              </a:endParaRPr>
            </a:p>
          </p:txBody>
        </p:sp>
        <p:sp>
          <p:nvSpPr>
            <p:cNvPr id="15" name="Retângulo 14"/>
            <p:cNvSpPr/>
            <p:nvPr/>
          </p:nvSpPr>
          <p:spPr>
            <a:xfrm>
              <a:off x="4333875" y="2247899"/>
              <a:ext cx="2838450" cy="573357"/>
            </a:xfrm>
            <a:prstGeom prst="rect">
              <a:avLst/>
            </a:prstGeom>
            <a:solidFill>
              <a:srgbClr val="003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a:solidFill>
                    <a:schemeClr val="bg1"/>
                  </a:solidFill>
                  <a:latin typeface="Arial" panose="020B0604020202020204" pitchFamily="34" charset="0"/>
                  <a:cs typeface="Arial" panose="020B0604020202020204" pitchFamily="34" charset="0"/>
                </a:rPr>
                <a:t>Monitoring</a:t>
              </a:r>
            </a:p>
          </p:txBody>
        </p:sp>
        <p:sp>
          <p:nvSpPr>
            <p:cNvPr id="16" name="Retângulo 15"/>
            <p:cNvSpPr/>
            <p:nvPr/>
          </p:nvSpPr>
          <p:spPr>
            <a:xfrm>
              <a:off x="4333875" y="2821258"/>
              <a:ext cx="2838450" cy="3036070"/>
            </a:xfrm>
            <a:prstGeom prst="rect">
              <a:avLst/>
            </a:prstGeom>
            <a:solidFill>
              <a:srgbClr val="00309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algn="ctr"/>
              <a:r>
                <a:rPr lang="en-GB" sz="2000" b="1" dirty="0">
                  <a:solidFill>
                    <a:schemeClr val="bg1"/>
                  </a:solidFill>
                  <a:latin typeface="Arial" panose="020B0604020202020204" pitchFamily="34" charset="0"/>
                  <a:cs typeface="Arial" panose="020B0604020202020204" pitchFamily="34" charset="0"/>
                </a:rPr>
                <a:t>Sensing and AI technologies </a:t>
              </a:r>
              <a:br>
                <a:rPr lang="en-GB" sz="2000" b="1"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to gather important information on the effectiveness and efficiency of the system</a:t>
              </a:r>
            </a:p>
          </p:txBody>
        </p:sp>
        <p:sp>
          <p:nvSpPr>
            <p:cNvPr id="17" name="Retângulo 16"/>
            <p:cNvSpPr/>
            <p:nvPr/>
          </p:nvSpPr>
          <p:spPr>
            <a:xfrm>
              <a:off x="7667625" y="2247900"/>
              <a:ext cx="2838450" cy="573356"/>
            </a:xfrm>
            <a:prstGeom prst="rect">
              <a:avLst/>
            </a:prstGeom>
            <a:solidFill>
              <a:srgbClr val="FF0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a:solidFill>
                    <a:schemeClr val="bg1"/>
                  </a:solidFill>
                  <a:latin typeface="Arial" panose="020B0604020202020204" pitchFamily="34" charset="0"/>
                  <a:cs typeface="Arial" panose="020B0604020202020204" pitchFamily="34" charset="0"/>
                </a:rPr>
                <a:t>Optimizing</a:t>
              </a:r>
            </a:p>
          </p:txBody>
        </p:sp>
        <p:sp>
          <p:nvSpPr>
            <p:cNvPr id="18" name="Retângulo 17"/>
            <p:cNvSpPr/>
            <p:nvPr/>
          </p:nvSpPr>
          <p:spPr>
            <a:xfrm>
              <a:off x="7667625" y="2821256"/>
              <a:ext cx="2838450" cy="3036072"/>
            </a:xfrm>
            <a:prstGeom prst="rect">
              <a:avLst/>
            </a:prstGeom>
            <a:solidFill>
              <a:srgbClr val="FF001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0" rIns="72000" rtlCol="0" anchor="t"/>
            <a:lstStyle/>
            <a:p>
              <a:pPr algn="ctr"/>
              <a:r>
                <a:rPr lang="en-GB" sz="2000" b="1" dirty="0">
                  <a:solidFill>
                    <a:schemeClr val="bg1"/>
                  </a:solidFill>
                  <a:latin typeface="Arial" panose="020B0604020202020204" pitchFamily="34" charset="0"/>
                  <a:cs typeface="Arial" panose="020B0604020202020204" pitchFamily="34" charset="0"/>
                </a:rPr>
                <a:t>Platform to monitor the network of equipment</a:t>
              </a:r>
              <a:br>
                <a:rPr lang="en-GB" sz="2000" b="1"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in real time, with automatic management of collection operations</a:t>
              </a:r>
              <a:endParaRPr lang="en-GB" sz="20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18855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11225"/>
          </a:xfrm>
        </p:spPr>
        <p:txBody>
          <a:bodyPr/>
          <a:lstStyle/>
          <a:p>
            <a:r>
              <a:rPr lang="pt-PT" sz="3600" b="1" dirty="0" err="1">
                <a:solidFill>
                  <a:srgbClr val="003096"/>
                </a:solidFill>
                <a:latin typeface="Arial" panose="020B0604020202020204" pitchFamily="34" charset="0"/>
                <a:cs typeface="Arial" panose="020B0604020202020204" pitchFamily="34" charset="0"/>
              </a:rPr>
              <a:t>Partners</a:t>
            </a:r>
            <a:endParaRPr lang="pt-PT" b="1" dirty="0">
              <a:solidFill>
                <a:srgbClr val="003096"/>
              </a:solidFill>
              <a:latin typeface="Arial" panose="020B0604020202020204" pitchFamily="34" charset="0"/>
              <a:cs typeface="Arial" panose="020B0604020202020204" pitchFamily="34" charset="0"/>
            </a:endParaRPr>
          </a:p>
        </p:txBody>
      </p:sp>
      <p:cxnSp>
        <p:nvCxnSpPr>
          <p:cNvPr id="6" name="Conexão reta 5"/>
          <p:cNvCxnSpPr/>
          <p:nvPr/>
        </p:nvCxnSpPr>
        <p:spPr>
          <a:xfrm>
            <a:off x="0" y="6443663"/>
            <a:ext cx="12192000" cy="380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m 8"/>
          <p:cNvPicPr>
            <a:picLocks noChangeAspect="1"/>
          </p:cNvPicPr>
          <p:nvPr/>
        </p:nvPicPr>
        <p:blipFill rotWithShape="1">
          <a:blip r:embed="rId2" cstate="print">
            <a:extLst>
              <a:ext uri="{28A0092B-C50C-407E-A947-70E740481C1C}">
                <a14:useLocalDpi xmlns:a14="http://schemas.microsoft.com/office/drawing/2010/main" val="0"/>
              </a:ext>
            </a:extLst>
          </a:blip>
          <a:srcRect l="56135" b="50231"/>
          <a:stretch/>
        </p:blipFill>
        <p:spPr>
          <a:xfrm>
            <a:off x="342900" y="6200228"/>
            <a:ext cx="482600" cy="383683"/>
          </a:xfrm>
          <a:prstGeom prst="rect">
            <a:avLst/>
          </a:prstGeom>
        </p:spPr>
      </p:pic>
      <p:sp>
        <p:nvSpPr>
          <p:cNvPr id="5" name="CaixaDeTexto 4"/>
          <p:cNvSpPr txBox="1"/>
          <p:nvPr/>
        </p:nvSpPr>
        <p:spPr>
          <a:xfrm>
            <a:off x="2563334" y="1246090"/>
            <a:ext cx="9371190" cy="738664"/>
          </a:xfrm>
          <a:prstGeom prst="rect">
            <a:avLst/>
          </a:prstGeom>
          <a:noFill/>
        </p:spPr>
        <p:txBody>
          <a:bodyPr wrap="square" rtlCol="0">
            <a:spAutoFit/>
          </a:bodyPr>
          <a:lstStyle/>
          <a:p>
            <a:pPr algn="just"/>
            <a:r>
              <a:rPr lang="pt-PT" sz="1400" b="1" dirty="0" err="1">
                <a:solidFill>
                  <a:srgbClr val="003096"/>
                </a:solidFill>
                <a:latin typeface="Arial" panose="020B0604020202020204" pitchFamily="34" charset="0"/>
                <a:cs typeface="Arial" panose="020B0604020202020204" pitchFamily="34" charset="0"/>
              </a:rPr>
              <a:t>Municipality</a:t>
            </a:r>
            <a:r>
              <a:rPr lang="pt-PT" sz="1400" b="1" dirty="0">
                <a:solidFill>
                  <a:srgbClr val="003096"/>
                </a:solidFill>
                <a:latin typeface="Arial" panose="020B0604020202020204" pitchFamily="34" charset="0"/>
                <a:cs typeface="Arial" panose="020B0604020202020204" pitchFamily="34" charset="0"/>
              </a:rPr>
              <a:t> </a:t>
            </a:r>
            <a:r>
              <a:rPr lang="pt-PT" sz="1400" b="1" dirty="0" err="1">
                <a:solidFill>
                  <a:srgbClr val="003096"/>
                </a:solidFill>
                <a:latin typeface="Arial" panose="020B0604020202020204" pitchFamily="34" charset="0"/>
                <a:cs typeface="Arial" panose="020B0604020202020204" pitchFamily="34" charset="0"/>
              </a:rPr>
              <a:t>of</a:t>
            </a:r>
            <a:r>
              <a:rPr lang="pt-PT" sz="1400" b="1" dirty="0">
                <a:solidFill>
                  <a:srgbClr val="003096"/>
                </a:solidFill>
                <a:latin typeface="Arial" panose="020B0604020202020204" pitchFamily="34" charset="0"/>
                <a:cs typeface="Arial" panose="020B0604020202020204" pitchFamily="34" charset="0"/>
              </a:rPr>
              <a:t> Mafra </a:t>
            </a:r>
            <a:r>
              <a:rPr lang="pt-PT" sz="1400" dirty="0" err="1">
                <a:latin typeface="Arial" panose="020B0604020202020204" pitchFamily="34" charset="0"/>
                <a:cs typeface="Arial" panose="020B0604020202020204" pitchFamily="34" charset="0"/>
              </a:rPr>
              <a:t>aims</a:t>
            </a:r>
            <a:r>
              <a:rPr lang="pt-PT" sz="1400" dirty="0">
                <a:latin typeface="Arial" panose="020B0604020202020204" pitchFamily="34" charset="0"/>
                <a:cs typeface="Arial" panose="020B0604020202020204" pitchFamily="34" charset="0"/>
              </a:rPr>
              <a:t> to </a:t>
            </a:r>
            <a:r>
              <a:rPr lang="pt-PT" sz="1400" dirty="0" err="1">
                <a:latin typeface="Arial" panose="020B0604020202020204" pitchFamily="34" charset="0"/>
                <a:cs typeface="Arial" panose="020B0604020202020204" pitchFamily="34" charset="0"/>
              </a:rPr>
              <a:t>support</a:t>
            </a:r>
            <a:r>
              <a:rPr lang="pt-PT" sz="1400" dirty="0">
                <a:latin typeface="Arial" panose="020B0604020202020204" pitchFamily="34" charset="0"/>
                <a:cs typeface="Arial" panose="020B0604020202020204" pitchFamily="34" charset="0"/>
              </a:rPr>
              <a:t> the </a:t>
            </a:r>
            <a:r>
              <a:rPr lang="pt-PT" sz="1400" dirty="0" err="1">
                <a:latin typeface="Arial" panose="020B0604020202020204" pitchFamily="34" charset="0"/>
                <a:cs typeface="Arial" panose="020B0604020202020204" pitchFamily="34" charset="0"/>
              </a:rPr>
              <a:t>project</a:t>
            </a:r>
            <a:r>
              <a:rPr lang="pt-PT" sz="1400" dirty="0">
                <a:latin typeface="Arial" panose="020B0604020202020204" pitchFamily="34" charset="0"/>
                <a:cs typeface="Arial" panose="020B0604020202020204" pitchFamily="34" charset="0"/>
              </a:rPr>
              <a:t> to </a:t>
            </a:r>
            <a:r>
              <a:rPr lang="en-US" sz="1400" dirty="0">
                <a:latin typeface="Arial" panose="020B0604020202020204" pitchFamily="34" charset="0"/>
                <a:cs typeface="Arial" panose="020B0604020202020204" pitchFamily="34" charset="0"/>
              </a:rPr>
              <a:t>continue the environmental commitment it has assumed with its citizens.</a:t>
            </a:r>
            <a:r>
              <a:rPr lang="pt-PT"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The Municipality was a pioneer in the development of the initiative that allowed the placement in 2019 of a plastic beverage packaging deposit machine.</a:t>
            </a:r>
            <a:endParaRPr lang="pt-PT" sz="1400" dirty="0">
              <a:latin typeface="Arial" panose="020B0604020202020204" pitchFamily="34" charset="0"/>
              <a:cs typeface="Arial" panose="020B0604020202020204" pitchFamily="34" charset="0"/>
            </a:endParaRPr>
          </a:p>
        </p:txBody>
      </p:sp>
      <p:pic>
        <p:nvPicPr>
          <p:cNvPr id="16" name="Picture 2" descr="Novo Verde apresenta nova imagem… Mais verde – Markete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48" t="34178" r="27729" b="37704"/>
          <a:stretch/>
        </p:blipFill>
        <p:spPr bwMode="auto">
          <a:xfrm>
            <a:off x="435103" y="3188544"/>
            <a:ext cx="2053311" cy="438578"/>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p:cNvSpPr txBox="1"/>
          <p:nvPr/>
        </p:nvSpPr>
        <p:spPr>
          <a:xfrm>
            <a:off x="2563334" y="2117442"/>
            <a:ext cx="9371190" cy="738664"/>
          </a:xfrm>
          <a:prstGeom prst="rect">
            <a:avLst/>
          </a:prstGeom>
          <a:noFill/>
        </p:spPr>
        <p:txBody>
          <a:bodyPr wrap="square" rtlCol="0">
            <a:spAutoFit/>
          </a:bodyPr>
          <a:lstStyle/>
          <a:p>
            <a:pPr algn="just"/>
            <a:r>
              <a:rPr lang="pt-PT" sz="1400" b="1" dirty="0" err="1">
                <a:solidFill>
                  <a:srgbClr val="003096"/>
                </a:solidFill>
                <a:latin typeface="Arial" panose="020B0604020202020204" pitchFamily="34" charset="0"/>
                <a:cs typeface="Arial" panose="020B0604020202020204" pitchFamily="34" charset="0"/>
              </a:rPr>
              <a:t>Tratolixo</a:t>
            </a:r>
            <a:r>
              <a:rPr lang="pt-PT" sz="1400" dirty="0">
                <a:solidFill>
                  <a:srgbClr val="003096"/>
                </a:solidFill>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regional municipal </a:t>
            </a:r>
            <a:r>
              <a:rPr lang="pt-PT" sz="1400" dirty="0" err="1">
                <a:latin typeface="Arial" panose="020B0604020202020204" pitchFamily="34" charset="0"/>
                <a:cs typeface="Arial" panose="020B0604020202020204" pitchFamily="34" charset="0"/>
              </a:rPr>
              <a:t>waste</a:t>
            </a:r>
            <a:r>
              <a:rPr lang="pt-PT" sz="1400" dirty="0">
                <a:latin typeface="Arial" panose="020B0604020202020204" pitchFamily="34" charset="0"/>
                <a:cs typeface="Arial" panose="020B0604020202020204" pitchFamily="34" charset="0"/>
              </a:rPr>
              <a:t> management </a:t>
            </a:r>
            <a:r>
              <a:rPr lang="pt-PT" sz="1400" dirty="0" err="1">
                <a:latin typeface="Arial" panose="020B0604020202020204" pitchFamily="34" charset="0"/>
                <a:cs typeface="Arial" panose="020B0604020202020204" pitchFamily="34" charset="0"/>
              </a:rPr>
              <a:t>company</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covering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municipalities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Cascais, Mafra, Oeiras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Sintra, for a total </a:t>
            </a:r>
            <a:r>
              <a:rPr lang="pt-PT" sz="1400" dirty="0" err="1">
                <a:latin typeface="Arial" panose="020B0604020202020204" pitchFamily="34" charset="0"/>
                <a:cs typeface="Arial" panose="020B0604020202020204" pitchFamily="34" charset="0"/>
              </a:rPr>
              <a:t>of</a:t>
            </a:r>
            <a:r>
              <a:rPr lang="pt-PT" sz="1400" dirty="0">
                <a:latin typeface="Arial" panose="020B0604020202020204" pitchFamily="34" charset="0"/>
                <a:cs typeface="Arial" panose="020B0604020202020204" pitchFamily="34" charset="0"/>
              </a:rPr>
              <a:t> more </a:t>
            </a:r>
            <a:r>
              <a:rPr lang="pt-PT" sz="1400" dirty="0" err="1">
                <a:latin typeface="Arial" panose="020B0604020202020204" pitchFamily="34" charset="0"/>
                <a:cs typeface="Arial" panose="020B0604020202020204" pitchFamily="34" charset="0"/>
              </a:rPr>
              <a:t>than</a:t>
            </a:r>
            <a:r>
              <a:rPr lang="pt-PT" sz="1400" dirty="0">
                <a:latin typeface="Arial" panose="020B0604020202020204" pitchFamily="34" charset="0"/>
                <a:cs typeface="Arial" panose="020B0604020202020204" pitchFamily="34" charset="0"/>
              </a:rPr>
              <a:t> 800,000 </a:t>
            </a:r>
            <a:r>
              <a:rPr lang="pt-PT" sz="1400" dirty="0" err="1">
                <a:latin typeface="Arial" panose="020B0604020202020204" pitchFamily="34" charset="0"/>
                <a:cs typeface="Arial" panose="020B0604020202020204" pitchFamily="34" charset="0"/>
              </a:rPr>
              <a:t>inhabitants</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It</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will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be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responsible</a:t>
            </a:r>
            <a:r>
              <a:rPr lang="pt-PT" sz="1400" dirty="0">
                <a:latin typeface="Arial" panose="020B0604020202020204" pitchFamily="34" charset="0"/>
                <a:cs typeface="Arial" panose="020B0604020202020204" pitchFamily="34" charset="0"/>
              </a:rPr>
              <a:t> for </a:t>
            </a:r>
            <a:r>
              <a:rPr lang="pt-PT" sz="1400" dirty="0" err="1">
                <a:latin typeface="Arial" panose="020B0604020202020204" pitchFamily="34" charset="0"/>
                <a:cs typeface="Arial" panose="020B0604020202020204" pitchFamily="34" charset="0"/>
              </a:rPr>
              <a:t>sorting</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handling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waste</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collected</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from</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the</a:t>
            </a:r>
            <a:r>
              <a:rPr lang="pt-PT" sz="1400" dirty="0">
                <a:latin typeface="Arial" panose="020B0604020202020204" pitchFamily="34" charset="0"/>
                <a:cs typeface="Arial" panose="020B0604020202020204" pitchFamily="34" charset="0"/>
              </a:rPr>
              <a:t> DRS </a:t>
            </a:r>
            <a:r>
              <a:rPr lang="pt-PT" sz="1400" dirty="0" err="1">
                <a:latin typeface="Arial" panose="020B0604020202020204" pitchFamily="34" charset="0"/>
                <a:cs typeface="Arial" panose="020B0604020202020204" pitchFamily="34" charset="0"/>
              </a:rPr>
              <a:t>machines</a:t>
            </a:r>
            <a:r>
              <a:rPr lang="pt-PT" sz="1400" dirty="0">
                <a:latin typeface="Arial" panose="020B0604020202020204" pitchFamily="34" charset="0"/>
                <a:cs typeface="Arial" panose="020B0604020202020204" pitchFamily="34" charset="0"/>
              </a:rPr>
              <a:t>.</a:t>
            </a:r>
          </a:p>
        </p:txBody>
      </p:sp>
      <p:sp>
        <p:nvSpPr>
          <p:cNvPr id="19" name="CaixaDeTexto 18"/>
          <p:cNvSpPr txBox="1"/>
          <p:nvPr/>
        </p:nvSpPr>
        <p:spPr>
          <a:xfrm>
            <a:off x="2563334" y="3860146"/>
            <a:ext cx="9371190" cy="738664"/>
          </a:xfrm>
          <a:prstGeom prst="rect">
            <a:avLst/>
          </a:prstGeom>
          <a:noFill/>
        </p:spPr>
        <p:txBody>
          <a:bodyPr wrap="square" rtlCol="0">
            <a:spAutoFit/>
          </a:bodyPr>
          <a:lstStyle/>
          <a:p>
            <a:pPr algn="just"/>
            <a:r>
              <a:rPr lang="pt-PT" sz="1400" b="1" dirty="0">
                <a:solidFill>
                  <a:srgbClr val="003096"/>
                </a:solidFill>
                <a:latin typeface="Arial" panose="020B0604020202020204" pitchFamily="34" charset="0"/>
                <a:cs typeface="Arial" panose="020B0604020202020204" pitchFamily="34" charset="0"/>
              </a:rPr>
              <a:t>Electrão</a:t>
            </a:r>
            <a:r>
              <a:rPr lang="pt-PT" sz="1400" dirty="0">
                <a:solidFill>
                  <a:srgbClr val="003096"/>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is also a producer responsibility organization for packaging waste. In this project, </a:t>
            </a:r>
            <a:r>
              <a:rPr lang="en-US" sz="1400" dirty="0" err="1">
                <a:latin typeface="Arial" panose="020B0604020202020204" pitchFamily="34" charset="0"/>
                <a:cs typeface="Arial" panose="020B0604020202020204" pitchFamily="34" charset="0"/>
              </a:rPr>
              <a:t>Electrão</a:t>
            </a:r>
            <a:r>
              <a:rPr lang="en-US" sz="1400" dirty="0">
                <a:latin typeface="Arial" panose="020B0604020202020204" pitchFamily="34" charset="0"/>
                <a:cs typeface="Arial" panose="020B0604020202020204" pitchFamily="34" charset="0"/>
              </a:rPr>
              <a:t> aims to test and implement different DRS machines and improve its understanding of how these could improve packaging waste management in Portugal.</a:t>
            </a:r>
            <a:endParaRPr lang="pt-PT" sz="1400" dirty="0">
              <a:latin typeface="Arial" panose="020B0604020202020204" pitchFamily="34" charset="0"/>
              <a:cs typeface="Arial" panose="020B0604020202020204" pitchFamily="34" charset="0"/>
            </a:endParaRPr>
          </a:p>
        </p:txBody>
      </p:sp>
      <p:sp>
        <p:nvSpPr>
          <p:cNvPr id="20" name="CaixaDeTexto 19"/>
          <p:cNvSpPr txBox="1"/>
          <p:nvPr/>
        </p:nvSpPr>
        <p:spPr>
          <a:xfrm>
            <a:off x="2563334" y="4731498"/>
            <a:ext cx="9371190" cy="738664"/>
          </a:xfrm>
          <a:prstGeom prst="rect">
            <a:avLst/>
          </a:prstGeom>
          <a:noFill/>
        </p:spPr>
        <p:txBody>
          <a:bodyPr wrap="square" rtlCol="0">
            <a:spAutoFit/>
          </a:bodyPr>
          <a:lstStyle/>
          <a:p>
            <a:pPr algn="just"/>
            <a:r>
              <a:rPr lang="pt-PT" sz="1400" b="1" dirty="0">
                <a:solidFill>
                  <a:srgbClr val="003096"/>
                </a:solidFill>
                <a:latin typeface="Arial" panose="020B0604020202020204" pitchFamily="34" charset="0"/>
                <a:cs typeface="Arial" panose="020B0604020202020204" pitchFamily="34" charset="0"/>
              </a:rPr>
              <a:t>Instituto Superior Técnico </a:t>
            </a:r>
            <a:r>
              <a:rPr lang="pt-PT" sz="1400" dirty="0" err="1">
                <a:latin typeface="Arial" panose="020B0604020202020204" pitchFamily="34" charset="0"/>
                <a:cs typeface="Arial" panose="020B0604020202020204" pitchFamily="34" charset="0"/>
              </a:rPr>
              <a:t>will</a:t>
            </a:r>
            <a:r>
              <a:rPr lang="pt-PT" sz="1400" dirty="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participate</a:t>
            </a:r>
            <a:r>
              <a:rPr lang="pt-PT"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in this project through IN+, a research center with extensive experience in the design of waste management systems and waste-related public policies. In this project, Técnico will help to establish a research framework for continuous improvement of the chosen technologies.</a:t>
            </a:r>
            <a:endParaRPr lang="pt-PT" sz="1400" dirty="0">
              <a:latin typeface="Arial" panose="020B0604020202020204" pitchFamily="34" charset="0"/>
              <a:cs typeface="Arial" panose="020B0604020202020204" pitchFamily="34" charset="0"/>
            </a:endParaRPr>
          </a:p>
        </p:txBody>
      </p:sp>
      <p:sp>
        <p:nvSpPr>
          <p:cNvPr id="21" name="CaixaDeTexto 20"/>
          <p:cNvSpPr txBox="1"/>
          <p:nvPr/>
        </p:nvSpPr>
        <p:spPr>
          <a:xfrm>
            <a:off x="2563334" y="5602850"/>
            <a:ext cx="9371190" cy="738664"/>
          </a:xfrm>
          <a:prstGeom prst="rect">
            <a:avLst/>
          </a:prstGeom>
          <a:noFill/>
        </p:spPr>
        <p:txBody>
          <a:bodyPr wrap="square" rtlCol="0">
            <a:spAutoFit/>
          </a:bodyPr>
          <a:lstStyle/>
          <a:p>
            <a:pPr algn="just"/>
            <a:r>
              <a:rPr lang="pt-PT" sz="1400" b="1" dirty="0">
                <a:solidFill>
                  <a:srgbClr val="003096"/>
                </a:solidFill>
                <a:latin typeface="Arial" panose="020B0604020202020204" pitchFamily="34" charset="0"/>
                <a:cs typeface="Arial" panose="020B0604020202020204" pitchFamily="34" charset="0"/>
              </a:rPr>
              <a:t>3drivers</a:t>
            </a:r>
            <a:r>
              <a:rPr lang="pt-PT" sz="1400" dirty="0">
                <a:solidFill>
                  <a:srgbClr val="003096"/>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is an environmental consulting company specialized in waste management and the circular economy. For this project, 3drivers will help to communicate and disseminate results, as well as determining the environmental and economic impacts of these systems in Portugal.</a:t>
            </a:r>
            <a:endParaRPr lang="pt-PT" sz="1400" dirty="0">
              <a:latin typeface="Arial" panose="020B0604020202020204" pitchFamily="34" charset="0"/>
              <a:cs typeface="Arial" panose="020B0604020202020204" pitchFamily="34" charset="0"/>
            </a:endParaRPr>
          </a:p>
        </p:txBody>
      </p:sp>
      <p:pic>
        <p:nvPicPr>
          <p:cNvPr id="22" name="Imagem 21"/>
          <p:cNvPicPr>
            <a:picLocks noChangeAspect="1"/>
          </p:cNvPicPr>
          <p:nvPr/>
        </p:nvPicPr>
        <p:blipFill rotWithShape="1">
          <a:blip r:embed="rId4" cstate="print">
            <a:extLst>
              <a:ext uri="{28A0092B-C50C-407E-A947-70E740481C1C}">
                <a14:useLocalDpi xmlns:a14="http://schemas.microsoft.com/office/drawing/2010/main" val="0"/>
              </a:ext>
            </a:extLst>
          </a:blip>
          <a:srcRect t="13665" b="13444"/>
          <a:stretch/>
        </p:blipFill>
        <p:spPr>
          <a:xfrm>
            <a:off x="527964" y="3979799"/>
            <a:ext cx="1830182" cy="634797"/>
          </a:xfrm>
          <a:prstGeom prst="rect">
            <a:avLst/>
          </a:prstGeom>
        </p:spPr>
      </p:pic>
      <p:pic>
        <p:nvPicPr>
          <p:cNvPr id="23" name="Imagem 22"/>
          <p:cNvPicPr>
            <a:picLocks noChangeAspect="1"/>
          </p:cNvPicPr>
          <p:nvPr/>
        </p:nvPicPr>
        <p:blipFill rotWithShape="1">
          <a:blip r:embed="rId5" cstate="print">
            <a:extLst>
              <a:ext uri="{28A0092B-C50C-407E-A947-70E740481C1C}">
                <a14:useLocalDpi xmlns:a14="http://schemas.microsoft.com/office/drawing/2010/main" val="0"/>
              </a:ext>
            </a:extLst>
          </a:blip>
          <a:srcRect t="23724" b="27831"/>
          <a:stretch/>
        </p:blipFill>
        <p:spPr>
          <a:xfrm>
            <a:off x="257289" y="4735695"/>
            <a:ext cx="2408938" cy="824674"/>
          </a:xfrm>
          <a:prstGeom prst="rect">
            <a:avLst/>
          </a:prstGeom>
        </p:spPr>
      </p:pic>
      <p:pic>
        <p:nvPicPr>
          <p:cNvPr id="24" name="Imagem 23"/>
          <p:cNvPicPr>
            <a:picLocks noChangeAspect="1"/>
          </p:cNvPicPr>
          <p:nvPr/>
        </p:nvPicPr>
        <p:blipFill rotWithShape="1">
          <a:blip r:embed="rId6" cstate="print">
            <a:extLst>
              <a:ext uri="{28A0092B-C50C-407E-A947-70E740481C1C}">
                <a14:useLocalDpi xmlns:a14="http://schemas.microsoft.com/office/drawing/2010/main" val="0"/>
              </a:ext>
            </a:extLst>
          </a:blip>
          <a:srcRect l="22298" t="37672" r="23646" b="37354"/>
          <a:stretch/>
        </p:blipFill>
        <p:spPr>
          <a:xfrm>
            <a:off x="145725" y="2127546"/>
            <a:ext cx="2404787" cy="786053"/>
          </a:xfrm>
          <a:prstGeom prst="rect">
            <a:avLst/>
          </a:prstGeom>
        </p:spPr>
      </p:pic>
      <p:pic>
        <p:nvPicPr>
          <p:cNvPr id="7" name="Gráfico 6">
            <a:extLst>
              <a:ext uri="{FF2B5EF4-FFF2-40B4-BE49-F238E27FC236}">
                <a16:creationId xmlns:a16="http://schemas.microsoft.com/office/drawing/2014/main" id="{6E0BE9DC-D294-4C1E-8410-F287A8CED11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9324" y="5782170"/>
            <a:ext cx="1324657" cy="380024"/>
          </a:xfrm>
          <a:prstGeom prst="rect">
            <a:avLst/>
          </a:prstGeom>
        </p:spPr>
      </p:pic>
      <p:sp>
        <p:nvSpPr>
          <p:cNvPr id="10" name="CaixaDeTexto 9">
            <a:extLst>
              <a:ext uri="{FF2B5EF4-FFF2-40B4-BE49-F238E27FC236}">
                <a16:creationId xmlns:a16="http://schemas.microsoft.com/office/drawing/2014/main" id="{13B4C828-BE19-4AA8-9728-59F2430470EE}"/>
              </a:ext>
            </a:extLst>
          </p:cNvPr>
          <p:cNvSpPr txBox="1"/>
          <p:nvPr/>
        </p:nvSpPr>
        <p:spPr>
          <a:xfrm>
            <a:off x="2563334" y="2988794"/>
            <a:ext cx="9371190" cy="738664"/>
          </a:xfrm>
          <a:prstGeom prst="rect">
            <a:avLst/>
          </a:prstGeom>
          <a:noFill/>
        </p:spPr>
        <p:txBody>
          <a:bodyPr wrap="square" rtlCol="0">
            <a:spAutoFit/>
          </a:bodyPr>
          <a:lstStyle/>
          <a:p>
            <a:pPr algn="just"/>
            <a:r>
              <a:rPr lang="pt-PT" sz="1400" b="1" dirty="0">
                <a:solidFill>
                  <a:srgbClr val="003096"/>
                </a:solidFill>
                <a:latin typeface="Arial" panose="020B0604020202020204" pitchFamily="34" charset="0"/>
                <a:cs typeface="Arial" panose="020B0604020202020204" pitchFamily="34" charset="0"/>
              </a:rPr>
              <a:t>Novo Verde </a:t>
            </a:r>
            <a:r>
              <a:rPr lang="en-US" sz="1400" dirty="0">
                <a:latin typeface="Arial" panose="020B0604020202020204" pitchFamily="34" charset="0"/>
                <a:cs typeface="Arial" panose="020B0604020202020204" pitchFamily="34" charset="0"/>
              </a:rPr>
              <a:t>is a producer responsibility organization for packaging waste. In 2019, Novo Verde partnered with the Municipality of </a:t>
            </a:r>
            <a:r>
              <a:rPr lang="en-US" sz="1400" dirty="0" err="1">
                <a:latin typeface="Arial" panose="020B0604020202020204" pitchFamily="34" charset="0"/>
                <a:cs typeface="Arial" panose="020B0604020202020204" pitchFamily="34" charset="0"/>
              </a:rPr>
              <a:t>Mafra</a:t>
            </a:r>
            <a:r>
              <a:rPr lang="en-US" sz="1400" dirty="0">
                <a:latin typeface="Arial" panose="020B0604020202020204" pitchFamily="34" charset="0"/>
                <a:cs typeface="Arial" panose="020B0604020202020204" pitchFamily="34" charset="0"/>
              </a:rPr>
              <a:t> to establish its own collection system with a DRS machine. In this project, Novo Verde aims to expand this system and better understand how these can be implemented.</a:t>
            </a:r>
          </a:p>
        </p:txBody>
      </p:sp>
      <p:pic>
        <p:nvPicPr>
          <p:cNvPr id="4" name="Imagem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7000" y="1210774"/>
            <a:ext cx="849304" cy="920932"/>
          </a:xfrm>
          <a:prstGeom prst="rect">
            <a:avLst/>
          </a:prstGeom>
        </p:spPr>
      </p:pic>
    </p:spTree>
    <p:extLst>
      <p:ext uri="{BB962C8B-B14F-4D97-AF65-F5344CB8AC3E}">
        <p14:creationId xmlns:p14="http://schemas.microsoft.com/office/powerpoint/2010/main" val="270021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11225"/>
          </a:xfrm>
        </p:spPr>
        <p:txBody>
          <a:bodyPr/>
          <a:lstStyle/>
          <a:p>
            <a:r>
              <a:rPr lang="pt-PT" sz="3600" b="1" dirty="0" err="1">
                <a:solidFill>
                  <a:srgbClr val="003096"/>
                </a:solidFill>
                <a:latin typeface="Arial" panose="020B0604020202020204" pitchFamily="34" charset="0"/>
                <a:cs typeface="Arial" panose="020B0604020202020204" pitchFamily="34" charset="0"/>
              </a:rPr>
              <a:t>Description</a:t>
            </a:r>
            <a:r>
              <a:rPr lang="pt-PT" sz="3600" b="1" dirty="0">
                <a:solidFill>
                  <a:srgbClr val="003096"/>
                </a:solidFill>
                <a:latin typeface="Arial" panose="020B0604020202020204" pitchFamily="34" charset="0"/>
                <a:cs typeface="Arial" panose="020B0604020202020204" pitchFamily="34" charset="0"/>
              </a:rPr>
              <a:t> </a:t>
            </a:r>
            <a:r>
              <a:rPr lang="pt-PT" sz="3600" b="1" dirty="0" err="1">
                <a:solidFill>
                  <a:srgbClr val="003096"/>
                </a:solidFill>
                <a:latin typeface="Arial" panose="020B0604020202020204" pitchFamily="34" charset="0"/>
                <a:cs typeface="Arial" panose="020B0604020202020204" pitchFamily="34" charset="0"/>
              </a:rPr>
              <a:t>of</a:t>
            </a:r>
            <a:r>
              <a:rPr lang="pt-PT" sz="3600" b="1" dirty="0">
                <a:solidFill>
                  <a:srgbClr val="003096"/>
                </a:solidFill>
                <a:latin typeface="Arial" panose="020B0604020202020204" pitchFamily="34" charset="0"/>
                <a:cs typeface="Arial" panose="020B0604020202020204" pitchFamily="34" charset="0"/>
              </a:rPr>
              <a:t> </a:t>
            </a:r>
            <a:r>
              <a:rPr lang="pt-PT" sz="3600" b="1" dirty="0" err="1">
                <a:solidFill>
                  <a:srgbClr val="003096"/>
                </a:solidFill>
                <a:latin typeface="Arial" panose="020B0604020202020204" pitchFamily="34" charset="0"/>
                <a:cs typeface="Arial" panose="020B0604020202020204" pitchFamily="34" charset="0"/>
              </a:rPr>
              <a:t>activities</a:t>
            </a:r>
            <a:endParaRPr lang="pt-PT" b="1" dirty="0">
              <a:solidFill>
                <a:srgbClr val="003096"/>
              </a:solidFill>
              <a:latin typeface="Arial" panose="020B0604020202020204" pitchFamily="34" charset="0"/>
              <a:cs typeface="Arial" panose="020B0604020202020204" pitchFamily="34" charset="0"/>
            </a:endParaRPr>
          </a:p>
        </p:txBody>
      </p:sp>
      <p:cxnSp>
        <p:nvCxnSpPr>
          <p:cNvPr id="6" name="Conexão reta 5"/>
          <p:cNvCxnSpPr/>
          <p:nvPr/>
        </p:nvCxnSpPr>
        <p:spPr>
          <a:xfrm>
            <a:off x="0" y="6443663"/>
            <a:ext cx="12192000" cy="380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m 8"/>
          <p:cNvPicPr>
            <a:picLocks noChangeAspect="1"/>
          </p:cNvPicPr>
          <p:nvPr/>
        </p:nvPicPr>
        <p:blipFill rotWithShape="1">
          <a:blip r:embed="rId3" cstate="print">
            <a:extLst>
              <a:ext uri="{28A0092B-C50C-407E-A947-70E740481C1C}">
                <a14:useLocalDpi xmlns:a14="http://schemas.microsoft.com/office/drawing/2010/main" val="0"/>
              </a:ext>
            </a:extLst>
          </a:blip>
          <a:srcRect l="56135" b="50231"/>
          <a:stretch/>
        </p:blipFill>
        <p:spPr>
          <a:xfrm>
            <a:off x="342900" y="6200228"/>
            <a:ext cx="482600" cy="383683"/>
          </a:xfrm>
          <a:prstGeom prst="rect">
            <a:avLst/>
          </a:prstGeom>
        </p:spPr>
      </p:pic>
      <p:sp>
        <p:nvSpPr>
          <p:cNvPr id="7" name="Marcador de Posição de Conteúdo 2"/>
          <p:cNvSpPr txBox="1">
            <a:spLocks/>
          </p:cNvSpPr>
          <p:nvPr/>
        </p:nvSpPr>
        <p:spPr>
          <a:xfrm>
            <a:off x="478971" y="1409701"/>
            <a:ext cx="11146972" cy="47672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buClr>
                <a:srgbClr val="4472C4">
                  <a:lumMod val="75000"/>
                </a:srgbClr>
              </a:buClr>
              <a:buFont typeface="Calibri Light" panose="020F0302020204030204" pitchFamily="34" charset="0"/>
              <a:buChar char="&gt;"/>
            </a:pPr>
            <a:r>
              <a:rPr lang="pt-PT" sz="1500" b="1" cap="small" dirty="0">
                <a:solidFill>
                  <a:srgbClr val="003096"/>
                </a:solidFill>
                <a:latin typeface="Arial" panose="020B0604020202020204" pitchFamily="34" charset="0"/>
                <a:cs typeface="Arial" panose="020B0604020202020204" pitchFamily="34" charset="0"/>
              </a:rPr>
              <a:t>Mafra Reciclar a Valer +</a:t>
            </a:r>
            <a:r>
              <a:rPr lang="en-US" sz="1500" dirty="0">
                <a:solidFill>
                  <a:prstClr val="black"/>
                </a:solidFill>
                <a:latin typeface="Arial" panose="020B0604020202020204" pitchFamily="34" charset="0"/>
                <a:cs typeface="Arial" panose="020B0604020202020204" pitchFamily="34" charset="0"/>
              </a:rPr>
              <a:t> project is organized into </a:t>
            </a:r>
            <a:r>
              <a:rPr lang="en-US" sz="1500" b="1" dirty="0">
                <a:solidFill>
                  <a:srgbClr val="003096"/>
                </a:solidFill>
                <a:latin typeface="Arial" panose="020B0604020202020204" pitchFamily="34" charset="0"/>
                <a:cs typeface="Arial" panose="020B0604020202020204" pitchFamily="34" charset="0"/>
              </a:rPr>
              <a:t>five main activities:</a:t>
            </a:r>
            <a:endParaRPr lang="pt-PT" sz="1500" dirty="0">
              <a:solidFill>
                <a:prstClr val="black"/>
              </a:solidFill>
              <a:latin typeface="Arial" panose="020B0604020202020204" pitchFamily="34" charset="0"/>
              <a:cs typeface="Arial" panose="020B0604020202020204" pitchFamily="34" charset="0"/>
            </a:endParaRPr>
          </a:p>
        </p:txBody>
      </p:sp>
      <p:sp>
        <p:nvSpPr>
          <p:cNvPr id="14" name="CaixaDeTexto 13"/>
          <p:cNvSpPr txBox="1"/>
          <p:nvPr/>
        </p:nvSpPr>
        <p:spPr>
          <a:xfrm>
            <a:off x="371928" y="1900910"/>
            <a:ext cx="2333172" cy="553998"/>
          </a:xfrm>
          <a:prstGeom prst="rect">
            <a:avLst/>
          </a:prstGeom>
          <a:noFill/>
          <a:ln>
            <a:solidFill>
              <a:srgbClr val="003096"/>
            </a:solidFill>
            <a:prstDash val="dash"/>
          </a:ln>
        </p:spPr>
        <p:txBody>
          <a:bodyPr wrap="square" rtlCol="0" anchor="ctr">
            <a:spAutoFit/>
          </a:bodyPr>
          <a:lstStyle/>
          <a:p>
            <a:r>
              <a:rPr lang="pt-PT" sz="1600" b="1" dirty="0">
                <a:latin typeface="Arial" panose="020B0604020202020204" pitchFamily="34" charset="0"/>
                <a:cs typeface="Arial" panose="020B0604020202020204" pitchFamily="34" charset="0"/>
              </a:rPr>
              <a:t>A 1. </a:t>
            </a:r>
            <a:r>
              <a:rPr lang="pt-PT" sz="1400" i="1" dirty="0" err="1">
                <a:latin typeface="Arial" panose="020B0604020202020204" pitchFamily="34" charset="0"/>
                <a:cs typeface="Arial" panose="020B0604020202020204" pitchFamily="34" charset="0"/>
              </a:rPr>
              <a:t>Development</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of</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system</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specifications</a:t>
            </a:r>
            <a:endParaRPr lang="pt-PT" sz="1400" i="1" dirty="0">
              <a:latin typeface="Arial" panose="020B0604020202020204" pitchFamily="34" charset="0"/>
              <a:cs typeface="Arial" panose="020B0604020202020204" pitchFamily="34" charset="0"/>
            </a:endParaRPr>
          </a:p>
        </p:txBody>
      </p:sp>
      <p:sp>
        <p:nvSpPr>
          <p:cNvPr id="15" name="CaixaDeTexto 14"/>
          <p:cNvSpPr txBox="1"/>
          <p:nvPr/>
        </p:nvSpPr>
        <p:spPr>
          <a:xfrm>
            <a:off x="372907" y="2669118"/>
            <a:ext cx="2332191" cy="553998"/>
          </a:xfrm>
          <a:prstGeom prst="rect">
            <a:avLst/>
          </a:prstGeom>
          <a:noFill/>
          <a:ln>
            <a:solidFill>
              <a:srgbClr val="003096"/>
            </a:solidFill>
            <a:prstDash val="dash"/>
          </a:ln>
        </p:spPr>
        <p:txBody>
          <a:bodyPr wrap="square" rtlCol="0" anchor="ctr">
            <a:spAutoFit/>
          </a:bodyPr>
          <a:lstStyle/>
          <a:p>
            <a:r>
              <a:rPr lang="pt-PT" sz="1600" b="1" dirty="0">
                <a:latin typeface="Arial" panose="020B0604020202020204" pitchFamily="34" charset="0"/>
                <a:cs typeface="Arial" panose="020B0604020202020204" pitchFamily="34" charset="0"/>
              </a:rPr>
              <a:t>A 2. </a:t>
            </a:r>
            <a:r>
              <a:rPr lang="pt-PT" sz="1400" i="1" dirty="0" err="1">
                <a:latin typeface="Arial" panose="020B0604020202020204" pitchFamily="34" charset="0"/>
                <a:cs typeface="Arial" panose="020B0604020202020204" pitchFamily="34" charset="0"/>
              </a:rPr>
              <a:t>System</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implementation</a:t>
            </a:r>
            <a:endParaRPr lang="pt-PT" sz="1200" dirty="0">
              <a:latin typeface="Arial" panose="020B0604020202020204" pitchFamily="34" charset="0"/>
              <a:cs typeface="Arial" panose="020B0604020202020204" pitchFamily="34" charset="0"/>
            </a:endParaRPr>
          </a:p>
        </p:txBody>
      </p:sp>
      <p:sp>
        <p:nvSpPr>
          <p:cNvPr id="16" name="CaixaDeTexto 15"/>
          <p:cNvSpPr txBox="1"/>
          <p:nvPr/>
        </p:nvSpPr>
        <p:spPr>
          <a:xfrm>
            <a:off x="372908" y="3436002"/>
            <a:ext cx="2332190" cy="553998"/>
          </a:xfrm>
          <a:prstGeom prst="rect">
            <a:avLst/>
          </a:prstGeom>
          <a:noFill/>
          <a:ln>
            <a:solidFill>
              <a:srgbClr val="003096"/>
            </a:solidFill>
            <a:prstDash val="dash"/>
          </a:ln>
        </p:spPr>
        <p:txBody>
          <a:bodyPr wrap="square" rtlCol="0">
            <a:spAutoFit/>
          </a:bodyPr>
          <a:lstStyle/>
          <a:p>
            <a:r>
              <a:rPr lang="pt-PT" sz="1600" b="1" dirty="0">
                <a:latin typeface="Arial" panose="020B0604020202020204" pitchFamily="34" charset="0"/>
                <a:cs typeface="Arial" panose="020B0604020202020204" pitchFamily="34" charset="0"/>
              </a:rPr>
              <a:t>A 3. </a:t>
            </a:r>
            <a:r>
              <a:rPr lang="pt-PT" sz="1400" i="1" dirty="0" err="1">
                <a:latin typeface="Arial" panose="020B0604020202020204" pitchFamily="34" charset="0"/>
                <a:cs typeface="Arial" panose="020B0604020202020204" pitchFamily="34" charset="0"/>
              </a:rPr>
              <a:t>System</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operationalization</a:t>
            </a:r>
            <a:endParaRPr lang="pt-PT" sz="1400" dirty="0">
              <a:latin typeface="Arial" panose="020B0604020202020204" pitchFamily="34" charset="0"/>
              <a:cs typeface="Arial" panose="020B0604020202020204" pitchFamily="34" charset="0"/>
            </a:endParaRPr>
          </a:p>
        </p:txBody>
      </p:sp>
      <p:sp>
        <p:nvSpPr>
          <p:cNvPr id="17" name="CaixaDeTexto 16"/>
          <p:cNvSpPr txBox="1"/>
          <p:nvPr/>
        </p:nvSpPr>
        <p:spPr>
          <a:xfrm>
            <a:off x="371928" y="4204993"/>
            <a:ext cx="2333171" cy="553998"/>
          </a:xfrm>
          <a:prstGeom prst="rect">
            <a:avLst/>
          </a:prstGeom>
          <a:noFill/>
          <a:ln>
            <a:solidFill>
              <a:srgbClr val="003096"/>
            </a:solidFill>
            <a:prstDash val="dash"/>
          </a:ln>
        </p:spPr>
        <p:txBody>
          <a:bodyPr wrap="square" rtlCol="0">
            <a:spAutoFit/>
          </a:bodyPr>
          <a:lstStyle/>
          <a:p>
            <a:r>
              <a:rPr lang="pt-PT" sz="1600" b="1" dirty="0">
                <a:latin typeface="Arial" panose="020B0604020202020204" pitchFamily="34" charset="0"/>
                <a:cs typeface="Arial" panose="020B0604020202020204" pitchFamily="34" charset="0"/>
              </a:rPr>
              <a:t>A 4. </a:t>
            </a:r>
            <a:r>
              <a:rPr lang="pt-PT" sz="1400" i="1" dirty="0" err="1">
                <a:latin typeface="Arial" panose="020B0604020202020204" pitchFamily="34" charset="0"/>
                <a:cs typeface="Arial" panose="020B0604020202020204" pitchFamily="34" charset="0"/>
              </a:rPr>
              <a:t>Monitoring</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and</a:t>
            </a:r>
            <a:r>
              <a:rPr lang="pt-PT" sz="1400" i="1" dirty="0">
                <a:latin typeface="Arial" panose="020B0604020202020204" pitchFamily="34" charset="0"/>
                <a:cs typeface="Arial" panose="020B0604020202020204" pitchFamily="34" charset="0"/>
              </a:rPr>
              <a:t> follow-up</a:t>
            </a:r>
            <a:endParaRPr lang="pt-PT" sz="1400" dirty="0">
              <a:latin typeface="Arial" panose="020B0604020202020204" pitchFamily="34" charset="0"/>
              <a:cs typeface="Arial" panose="020B0604020202020204" pitchFamily="34" charset="0"/>
            </a:endParaRPr>
          </a:p>
        </p:txBody>
      </p:sp>
      <p:sp>
        <p:nvSpPr>
          <p:cNvPr id="18" name="CaixaDeTexto 17"/>
          <p:cNvSpPr txBox="1"/>
          <p:nvPr/>
        </p:nvSpPr>
        <p:spPr>
          <a:xfrm>
            <a:off x="371928" y="4973984"/>
            <a:ext cx="2333170" cy="553998"/>
          </a:xfrm>
          <a:prstGeom prst="rect">
            <a:avLst/>
          </a:prstGeom>
          <a:noFill/>
          <a:ln>
            <a:solidFill>
              <a:srgbClr val="003096"/>
            </a:solidFill>
            <a:prstDash val="dash"/>
          </a:ln>
        </p:spPr>
        <p:txBody>
          <a:bodyPr wrap="square" rtlCol="0">
            <a:spAutoFit/>
          </a:bodyPr>
          <a:lstStyle/>
          <a:p>
            <a:r>
              <a:rPr lang="pt-PT" sz="1600" b="1" dirty="0">
                <a:latin typeface="Arial" panose="020B0604020202020204" pitchFamily="34" charset="0"/>
                <a:cs typeface="Arial" panose="020B0604020202020204" pitchFamily="34" charset="0"/>
              </a:rPr>
              <a:t>A 5. </a:t>
            </a:r>
            <a:r>
              <a:rPr lang="pt-PT" sz="1400" i="1" dirty="0" err="1">
                <a:latin typeface="Arial" panose="020B0604020202020204" pitchFamily="34" charset="0"/>
                <a:cs typeface="Arial" panose="020B0604020202020204" pitchFamily="34" charset="0"/>
              </a:rPr>
              <a:t>Awareness</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and</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dissemination</a:t>
            </a:r>
            <a:endParaRPr lang="pt-P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111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11225"/>
          </a:xfrm>
        </p:spPr>
        <p:txBody>
          <a:bodyPr/>
          <a:lstStyle/>
          <a:p>
            <a:r>
              <a:rPr lang="pt-PT" sz="3600" b="1" dirty="0" err="1">
                <a:solidFill>
                  <a:srgbClr val="003096"/>
                </a:solidFill>
                <a:latin typeface="Arial" panose="020B0604020202020204" pitchFamily="34" charset="0"/>
                <a:cs typeface="Arial" panose="020B0604020202020204" pitchFamily="34" charset="0"/>
              </a:rPr>
              <a:t>Description</a:t>
            </a:r>
            <a:r>
              <a:rPr lang="pt-PT" sz="3600" b="1" dirty="0">
                <a:solidFill>
                  <a:srgbClr val="003096"/>
                </a:solidFill>
                <a:latin typeface="Arial" panose="020B0604020202020204" pitchFamily="34" charset="0"/>
                <a:cs typeface="Arial" panose="020B0604020202020204" pitchFamily="34" charset="0"/>
              </a:rPr>
              <a:t> </a:t>
            </a:r>
            <a:r>
              <a:rPr lang="pt-PT" sz="3600" b="1" dirty="0" err="1">
                <a:solidFill>
                  <a:srgbClr val="003096"/>
                </a:solidFill>
                <a:latin typeface="Arial" panose="020B0604020202020204" pitchFamily="34" charset="0"/>
                <a:cs typeface="Arial" panose="020B0604020202020204" pitchFamily="34" charset="0"/>
              </a:rPr>
              <a:t>of</a:t>
            </a:r>
            <a:r>
              <a:rPr lang="pt-PT" sz="3600" b="1" dirty="0">
                <a:solidFill>
                  <a:srgbClr val="003096"/>
                </a:solidFill>
                <a:latin typeface="Arial" panose="020B0604020202020204" pitchFamily="34" charset="0"/>
                <a:cs typeface="Arial" panose="020B0604020202020204" pitchFamily="34" charset="0"/>
              </a:rPr>
              <a:t> </a:t>
            </a:r>
            <a:r>
              <a:rPr lang="pt-PT" sz="3600" b="1" dirty="0" err="1">
                <a:solidFill>
                  <a:srgbClr val="003096"/>
                </a:solidFill>
                <a:latin typeface="Arial" panose="020B0604020202020204" pitchFamily="34" charset="0"/>
                <a:cs typeface="Arial" panose="020B0604020202020204" pitchFamily="34" charset="0"/>
              </a:rPr>
              <a:t>activities</a:t>
            </a:r>
            <a:endParaRPr lang="pt-PT" b="1" dirty="0">
              <a:solidFill>
                <a:srgbClr val="003096"/>
              </a:solidFill>
              <a:latin typeface="Arial" panose="020B0604020202020204" pitchFamily="34" charset="0"/>
              <a:cs typeface="Arial" panose="020B0604020202020204" pitchFamily="34" charset="0"/>
            </a:endParaRPr>
          </a:p>
        </p:txBody>
      </p:sp>
      <p:cxnSp>
        <p:nvCxnSpPr>
          <p:cNvPr id="6" name="Conexão reta 5"/>
          <p:cNvCxnSpPr/>
          <p:nvPr/>
        </p:nvCxnSpPr>
        <p:spPr>
          <a:xfrm>
            <a:off x="0" y="6443663"/>
            <a:ext cx="12192000" cy="380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m 8"/>
          <p:cNvPicPr>
            <a:picLocks noChangeAspect="1"/>
          </p:cNvPicPr>
          <p:nvPr/>
        </p:nvPicPr>
        <p:blipFill rotWithShape="1">
          <a:blip r:embed="rId3" cstate="print">
            <a:extLst>
              <a:ext uri="{28A0092B-C50C-407E-A947-70E740481C1C}">
                <a14:useLocalDpi xmlns:a14="http://schemas.microsoft.com/office/drawing/2010/main" val="0"/>
              </a:ext>
            </a:extLst>
          </a:blip>
          <a:srcRect l="56135" b="50231"/>
          <a:stretch/>
        </p:blipFill>
        <p:spPr>
          <a:xfrm>
            <a:off x="342900" y="6200228"/>
            <a:ext cx="482600" cy="383683"/>
          </a:xfrm>
          <a:prstGeom prst="rect">
            <a:avLst/>
          </a:prstGeom>
        </p:spPr>
      </p:pic>
      <p:sp>
        <p:nvSpPr>
          <p:cNvPr id="8" name="CaixaDeTexto 7"/>
          <p:cNvSpPr txBox="1"/>
          <p:nvPr/>
        </p:nvSpPr>
        <p:spPr>
          <a:xfrm>
            <a:off x="2962141" y="1900910"/>
            <a:ext cx="8925132" cy="1477328"/>
          </a:xfrm>
          <a:prstGeom prst="rect">
            <a:avLst/>
          </a:prstGeom>
          <a:noFill/>
        </p:spPr>
        <p:txBody>
          <a:bodyPr wrap="square" rtlCol="0">
            <a:spAutoFit/>
          </a:bodyPr>
          <a:lstStyle/>
          <a:p>
            <a:pPr marL="285750" indent="-285750">
              <a:spcAft>
                <a:spcPts val="1500"/>
              </a:spcAft>
              <a:buClr>
                <a:srgbClr val="003096"/>
              </a:buClr>
              <a:buFont typeface="Calibri" panose="020F0502020204030204" pitchFamily="34" charset="0"/>
              <a:buChar char="&gt;"/>
            </a:pPr>
            <a:r>
              <a:rPr lang="en-US" sz="1300" b="1" dirty="0">
                <a:solidFill>
                  <a:srgbClr val="003096"/>
                </a:solidFill>
                <a:latin typeface="Arial" panose="020B0604020202020204" pitchFamily="34" charset="0"/>
                <a:cs typeface="Arial" panose="020B0604020202020204" pitchFamily="34" charset="0"/>
              </a:rPr>
              <a:t>Development of the conceptual and functional model </a:t>
            </a:r>
            <a:r>
              <a:rPr lang="en-US" sz="1300" dirty="0">
                <a:latin typeface="Arial" panose="020B0604020202020204" pitchFamily="34" charset="0"/>
                <a:cs typeface="Arial" panose="020B0604020202020204" pitchFamily="34" charset="0"/>
              </a:rPr>
              <a:t>of the smart incentive system for beverage packaging</a:t>
            </a:r>
            <a:endParaRPr lang="pt-PT" sz="1300" dirty="0">
              <a:latin typeface="Arial" panose="020B0604020202020204" pitchFamily="34" charset="0"/>
              <a:cs typeface="Arial" panose="020B0604020202020204" pitchFamily="34" charset="0"/>
            </a:endParaRPr>
          </a:p>
          <a:p>
            <a:pPr marL="285750" indent="-285750">
              <a:spcAft>
                <a:spcPts val="1500"/>
              </a:spcAft>
              <a:buClr>
                <a:srgbClr val="003096"/>
              </a:buClr>
              <a:buFont typeface="Calibri" panose="020F0502020204030204" pitchFamily="34" charset="0"/>
              <a:buChar char="&gt;"/>
            </a:pPr>
            <a:r>
              <a:rPr lang="en-US" sz="1300" b="1" dirty="0">
                <a:solidFill>
                  <a:srgbClr val="003096"/>
                </a:solidFill>
                <a:latin typeface="Arial" panose="020B0604020202020204" pitchFamily="34" charset="0"/>
                <a:cs typeface="Arial" panose="020B0604020202020204" pitchFamily="34" charset="0"/>
              </a:rPr>
              <a:t>Definition of use cases</a:t>
            </a:r>
            <a:r>
              <a:rPr lang="en-US" sz="1300" dirty="0">
                <a:latin typeface="Arial" panose="020B0604020202020204" pitchFamily="34" charset="0"/>
                <a:cs typeface="Arial" panose="020B0604020202020204" pitchFamily="34" charset="0"/>
              </a:rPr>
              <a:t>, equipment, technological architecture and test plan to be developed, which will involve the implementation, operationalization and monitoring activities</a:t>
            </a:r>
            <a:endParaRPr lang="pt-PT" sz="1300" dirty="0">
              <a:latin typeface="Arial" panose="020B0604020202020204" pitchFamily="34" charset="0"/>
              <a:cs typeface="Arial" panose="020B0604020202020204" pitchFamily="34" charset="0"/>
            </a:endParaRPr>
          </a:p>
          <a:p>
            <a:pPr marL="285750" indent="-285750">
              <a:spcAft>
                <a:spcPts val="1500"/>
              </a:spcAft>
              <a:buClr>
                <a:srgbClr val="003096"/>
              </a:buClr>
              <a:buFont typeface="Calibri" panose="020F0502020204030204" pitchFamily="34" charset="0"/>
              <a:buChar char="&gt;"/>
            </a:pPr>
            <a:r>
              <a:rPr lang="en-US" sz="1300" b="1" dirty="0">
                <a:solidFill>
                  <a:srgbClr val="003096"/>
                </a:solidFill>
                <a:latin typeface="Arial" panose="020B0604020202020204" pitchFamily="34" charset="0"/>
                <a:cs typeface="Arial" panose="020B0604020202020204" pitchFamily="34" charset="0"/>
              </a:rPr>
              <a:t>Development of the smart system specifications</a:t>
            </a:r>
            <a:r>
              <a:rPr lang="en-US" sz="1300" dirty="0">
                <a:latin typeface="Arial" panose="020B0604020202020204" pitchFamily="34" charset="0"/>
                <a:cs typeface="Arial" panose="020B0604020202020204" pitchFamily="34" charset="0"/>
              </a:rPr>
              <a:t>, based on the conceptual model, namely those related to the characteristics of the sorting equipment</a:t>
            </a:r>
            <a:endParaRPr lang="pt-PT" sz="1300" dirty="0">
              <a:latin typeface="Arial" panose="020B0604020202020204" pitchFamily="34" charset="0"/>
              <a:cs typeface="Arial" panose="020B0604020202020204" pitchFamily="34" charset="0"/>
            </a:endParaRPr>
          </a:p>
        </p:txBody>
      </p:sp>
      <p:sp>
        <p:nvSpPr>
          <p:cNvPr id="12" name="CaixaDeTexto 11"/>
          <p:cNvSpPr txBox="1"/>
          <p:nvPr/>
        </p:nvSpPr>
        <p:spPr>
          <a:xfrm>
            <a:off x="371928" y="1900910"/>
            <a:ext cx="2333172" cy="553998"/>
          </a:xfrm>
          <a:prstGeom prst="rect">
            <a:avLst/>
          </a:prstGeom>
          <a:solidFill>
            <a:srgbClr val="003096"/>
          </a:solidFill>
          <a:ln>
            <a:solidFill>
              <a:srgbClr val="003096"/>
            </a:solidFill>
            <a:prstDash val="dash"/>
          </a:ln>
        </p:spPr>
        <p:txBody>
          <a:bodyPr wrap="square" rtlCol="0" anchor="ctr">
            <a:spAutoFit/>
          </a:bodyPr>
          <a:lstStyle/>
          <a:p>
            <a:r>
              <a:rPr lang="pt-PT" sz="1600" b="1" dirty="0">
                <a:solidFill>
                  <a:schemeClr val="bg1"/>
                </a:solidFill>
                <a:latin typeface="Arial" panose="020B0604020202020204" pitchFamily="34" charset="0"/>
                <a:cs typeface="Arial" panose="020B0604020202020204" pitchFamily="34" charset="0"/>
              </a:rPr>
              <a:t>A 1. </a:t>
            </a:r>
            <a:r>
              <a:rPr lang="pt-PT" sz="1400" i="1" dirty="0" err="1">
                <a:solidFill>
                  <a:schemeClr val="bg1"/>
                </a:solidFill>
                <a:latin typeface="Arial" panose="020B0604020202020204" pitchFamily="34" charset="0"/>
                <a:cs typeface="Arial" panose="020B0604020202020204" pitchFamily="34" charset="0"/>
              </a:rPr>
              <a:t>Development</a:t>
            </a:r>
            <a:r>
              <a:rPr lang="pt-PT" sz="1400" i="1" dirty="0">
                <a:solidFill>
                  <a:schemeClr val="bg1"/>
                </a:solidFill>
                <a:latin typeface="Arial" panose="020B0604020202020204" pitchFamily="34" charset="0"/>
                <a:cs typeface="Arial" panose="020B0604020202020204" pitchFamily="34" charset="0"/>
              </a:rPr>
              <a:t> </a:t>
            </a:r>
            <a:r>
              <a:rPr lang="pt-PT" sz="1400" i="1" dirty="0" err="1">
                <a:solidFill>
                  <a:schemeClr val="bg1"/>
                </a:solidFill>
                <a:latin typeface="Arial" panose="020B0604020202020204" pitchFamily="34" charset="0"/>
                <a:cs typeface="Arial" panose="020B0604020202020204" pitchFamily="34" charset="0"/>
              </a:rPr>
              <a:t>of</a:t>
            </a:r>
            <a:r>
              <a:rPr lang="pt-PT" sz="1400" i="1" dirty="0">
                <a:solidFill>
                  <a:schemeClr val="bg1"/>
                </a:solidFill>
                <a:latin typeface="Arial" panose="020B0604020202020204" pitchFamily="34" charset="0"/>
                <a:cs typeface="Arial" panose="020B0604020202020204" pitchFamily="34" charset="0"/>
              </a:rPr>
              <a:t> </a:t>
            </a:r>
            <a:r>
              <a:rPr lang="pt-PT" sz="1400" i="1" dirty="0" err="1">
                <a:solidFill>
                  <a:schemeClr val="bg1"/>
                </a:solidFill>
                <a:latin typeface="Arial" panose="020B0604020202020204" pitchFamily="34" charset="0"/>
                <a:cs typeface="Arial" panose="020B0604020202020204" pitchFamily="34" charset="0"/>
              </a:rPr>
              <a:t>system</a:t>
            </a:r>
            <a:r>
              <a:rPr lang="pt-PT" sz="1400" i="1" dirty="0">
                <a:solidFill>
                  <a:schemeClr val="bg1"/>
                </a:solidFill>
                <a:latin typeface="Arial" panose="020B0604020202020204" pitchFamily="34" charset="0"/>
                <a:cs typeface="Arial" panose="020B0604020202020204" pitchFamily="34" charset="0"/>
              </a:rPr>
              <a:t> </a:t>
            </a:r>
            <a:r>
              <a:rPr lang="pt-PT" sz="1400" i="1" dirty="0" err="1">
                <a:solidFill>
                  <a:schemeClr val="bg1"/>
                </a:solidFill>
                <a:latin typeface="Arial" panose="020B0604020202020204" pitchFamily="34" charset="0"/>
                <a:cs typeface="Arial" panose="020B0604020202020204" pitchFamily="34" charset="0"/>
              </a:rPr>
              <a:t>specifications</a:t>
            </a:r>
            <a:endParaRPr lang="pt-PT" sz="1400" i="1" dirty="0">
              <a:solidFill>
                <a:schemeClr val="bg1"/>
              </a:solidFill>
              <a:latin typeface="Arial" panose="020B0604020202020204" pitchFamily="34" charset="0"/>
              <a:cs typeface="Arial" panose="020B0604020202020204" pitchFamily="34" charset="0"/>
            </a:endParaRPr>
          </a:p>
        </p:txBody>
      </p:sp>
      <p:sp>
        <p:nvSpPr>
          <p:cNvPr id="17" name="CaixaDeTexto 16"/>
          <p:cNvSpPr txBox="1"/>
          <p:nvPr/>
        </p:nvSpPr>
        <p:spPr>
          <a:xfrm>
            <a:off x="372907" y="2669118"/>
            <a:ext cx="2332191" cy="553998"/>
          </a:xfrm>
          <a:prstGeom prst="rect">
            <a:avLst/>
          </a:prstGeom>
          <a:noFill/>
          <a:ln>
            <a:solidFill>
              <a:srgbClr val="003096"/>
            </a:solidFill>
            <a:prstDash val="dash"/>
          </a:ln>
        </p:spPr>
        <p:txBody>
          <a:bodyPr wrap="square" rtlCol="0" anchor="ctr">
            <a:spAutoFit/>
          </a:bodyPr>
          <a:lstStyle/>
          <a:p>
            <a:r>
              <a:rPr lang="pt-PT" sz="1600" b="1" dirty="0">
                <a:latin typeface="Arial" panose="020B0604020202020204" pitchFamily="34" charset="0"/>
                <a:cs typeface="Arial" panose="020B0604020202020204" pitchFamily="34" charset="0"/>
              </a:rPr>
              <a:t>A 2. </a:t>
            </a:r>
            <a:r>
              <a:rPr lang="pt-PT" sz="1400" i="1" dirty="0" err="1">
                <a:latin typeface="Arial" panose="020B0604020202020204" pitchFamily="34" charset="0"/>
                <a:cs typeface="Arial" panose="020B0604020202020204" pitchFamily="34" charset="0"/>
              </a:rPr>
              <a:t>System</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implementation</a:t>
            </a:r>
            <a:endParaRPr lang="pt-PT" sz="1200" dirty="0">
              <a:latin typeface="Arial" panose="020B0604020202020204" pitchFamily="34" charset="0"/>
              <a:cs typeface="Arial" panose="020B0604020202020204" pitchFamily="34" charset="0"/>
            </a:endParaRPr>
          </a:p>
        </p:txBody>
      </p:sp>
      <p:sp>
        <p:nvSpPr>
          <p:cNvPr id="18" name="CaixaDeTexto 17"/>
          <p:cNvSpPr txBox="1"/>
          <p:nvPr/>
        </p:nvSpPr>
        <p:spPr>
          <a:xfrm>
            <a:off x="372908" y="3436002"/>
            <a:ext cx="2332190" cy="553998"/>
          </a:xfrm>
          <a:prstGeom prst="rect">
            <a:avLst/>
          </a:prstGeom>
          <a:noFill/>
          <a:ln>
            <a:solidFill>
              <a:srgbClr val="003096"/>
            </a:solidFill>
            <a:prstDash val="dash"/>
          </a:ln>
        </p:spPr>
        <p:txBody>
          <a:bodyPr wrap="square" rtlCol="0">
            <a:spAutoFit/>
          </a:bodyPr>
          <a:lstStyle/>
          <a:p>
            <a:r>
              <a:rPr lang="pt-PT" sz="1600" b="1" dirty="0">
                <a:latin typeface="Arial" panose="020B0604020202020204" pitchFamily="34" charset="0"/>
                <a:cs typeface="Arial" panose="020B0604020202020204" pitchFamily="34" charset="0"/>
              </a:rPr>
              <a:t>A 3. </a:t>
            </a:r>
            <a:r>
              <a:rPr lang="pt-PT" sz="1400" i="1" dirty="0" err="1">
                <a:latin typeface="Arial" panose="020B0604020202020204" pitchFamily="34" charset="0"/>
                <a:cs typeface="Arial" panose="020B0604020202020204" pitchFamily="34" charset="0"/>
              </a:rPr>
              <a:t>System</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operationalization</a:t>
            </a:r>
            <a:endParaRPr lang="pt-PT" sz="1400" dirty="0">
              <a:latin typeface="Arial" panose="020B0604020202020204" pitchFamily="34" charset="0"/>
              <a:cs typeface="Arial" panose="020B0604020202020204" pitchFamily="34" charset="0"/>
            </a:endParaRPr>
          </a:p>
        </p:txBody>
      </p:sp>
      <p:sp>
        <p:nvSpPr>
          <p:cNvPr id="19" name="CaixaDeTexto 18"/>
          <p:cNvSpPr txBox="1"/>
          <p:nvPr/>
        </p:nvSpPr>
        <p:spPr>
          <a:xfrm>
            <a:off x="371928" y="4204993"/>
            <a:ext cx="2333171" cy="553998"/>
          </a:xfrm>
          <a:prstGeom prst="rect">
            <a:avLst/>
          </a:prstGeom>
          <a:noFill/>
          <a:ln>
            <a:solidFill>
              <a:srgbClr val="003096"/>
            </a:solidFill>
            <a:prstDash val="dash"/>
          </a:ln>
        </p:spPr>
        <p:txBody>
          <a:bodyPr wrap="square" rtlCol="0">
            <a:spAutoFit/>
          </a:bodyPr>
          <a:lstStyle/>
          <a:p>
            <a:r>
              <a:rPr lang="pt-PT" sz="1600" b="1" dirty="0">
                <a:latin typeface="Arial" panose="020B0604020202020204" pitchFamily="34" charset="0"/>
                <a:cs typeface="Arial" panose="020B0604020202020204" pitchFamily="34" charset="0"/>
              </a:rPr>
              <a:t>A 4. </a:t>
            </a:r>
            <a:r>
              <a:rPr lang="pt-PT" sz="1400" i="1" dirty="0" err="1">
                <a:latin typeface="Arial" panose="020B0604020202020204" pitchFamily="34" charset="0"/>
                <a:cs typeface="Arial" panose="020B0604020202020204" pitchFamily="34" charset="0"/>
              </a:rPr>
              <a:t>Monitoring</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and</a:t>
            </a:r>
            <a:r>
              <a:rPr lang="pt-PT" sz="1400" i="1" dirty="0">
                <a:latin typeface="Arial" panose="020B0604020202020204" pitchFamily="34" charset="0"/>
                <a:cs typeface="Arial" panose="020B0604020202020204" pitchFamily="34" charset="0"/>
              </a:rPr>
              <a:t> follow-up</a:t>
            </a:r>
            <a:endParaRPr lang="pt-PT" sz="1400" dirty="0">
              <a:latin typeface="Arial" panose="020B0604020202020204" pitchFamily="34" charset="0"/>
              <a:cs typeface="Arial" panose="020B0604020202020204" pitchFamily="34" charset="0"/>
            </a:endParaRPr>
          </a:p>
        </p:txBody>
      </p:sp>
      <p:sp>
        <p:nvSpPr>
          <p:cNvPr id="20" name="CaixaDeTexto 19"/>
          <p:cNvSpPr txBox="1"/>
          <p:nvPr/>
        </p:nvSpPr>
        <p:spPr>
          <a:xfrm>
            <a:off x="371928" y="4973984"/>
            <a:ext cx="2333170" cy="553998"/>
          </a:xfrm>
          <a:prstGeom prst="rect">
            <a:avLst/>
          </a:prstGeom>
          <a:noFill/>
          <a:ln>
            <a:solidFill>
              <a:srgbClr val="003096"/>
            </a:solidFill>
            <a:prstDash val="dash"/>
          </a:ln>
        </p:spPr>
        <p:txBody>
          <a:bodyPr wrap="square" rtlCol="0">
            <a:spAutoFit/>
          </a:bodyPr>
          <a:lstStyle/>
          <a:p>
            <a:r>
              <a:rPr lang="pt-PT" sz="1600" b="1" dirty="0">
                <a:latin typeface="Arial" panose="020B0604020202020204" pitchFamily="34" charset="0"/>
                <a:cs typeface="Arial" panose="020B0604020202020204" pitchFamily="34" charset="0"/>
              </a:rPr>
              <a:t>A 5. </a:t>
            </a:r>
            <a:r>
              <a:rPr lang="pt-PT" sz="1400" i="1" dirty="0" err="1">
                <a:latin typeface="Arial" panose="020B0604020202020204" pitchFamily="34" charset="0"/>
                <a:cs typeface="Arial" panose="020B0604020202020204" pitchFamily="34" charset="0"/>
              </a:rPr>
              <a:t>Awareness</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and</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dissemination</a:t>
            </a:r>
            <a:endParaRPr lang="pt-PT" sz="1400" dirty="0">
              <a:latin typeface="Arial" panose="020B0604020202020204" pitchFamily="34" charset="0"/>
              <a:cs typeface="Arial" panose="020B0604020202020204" pitchFamily="34" charset="0"/>
            </a:endParaRPr>
          </a:p>
        </p:txBody>
      </p:sp>
      <p:sp>
        <p:nvSpPr>
          <p:cNvPr id="21" name="Marcador de Posição de Conteúdo 2"/>
          <p:cNvSpPr txBox="1">
            <a:spLocks/>
          </p:cNvSpPr>
          <p:nvPr/>
        </p:nvSpPr>
        <p:spPr>
          <a:xfrm>
            <a:off x="478971" y="1409701"/>
            <a:ext cx="11146972" cy="47672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buClr>
                <a:srgbClr val="4472C4">
                  <a:lumMod val="75000"/>
                </a:srgbClr>
              </a:buClr>
              <a:buFont typeface="Calibri Light" panose="020F0302020204030204" pitchFamily="34" charset="0"/>
              <a:buChar char="&gt;"/>
            </a:pPr>
            <a:r>
              <a:rPr lang="pt-PT" sz="1500" b="1" cap="small" dirty="0">
                <a:solidFill>
                  <a:srgbClr val="003096"/>
                </a:solidFill>
                <a:latin typeface="Arial" panose="020B0604020202020204" pitchFamily="34" charset="0"/>
                <a:cs typeface="Arial" panose="020B0604020202020204" pitchFamily="34" charset="0"/>
              </a:rPr>
              <a:t>Mafra Reciclar a Valer +</a:t>
            </a:r>
            <a:r>
              <a:rPr lang="en-US" sz="1500" dirty="0">
                <a:solidFill>
                  <a:prstClr val="black"/>
                </a:solidFill>
                <a:latin typeface="Arial" panose="020B0604020202020204" pitchFamily="34" charset="0"/>
                <a:cs typeface="Arial" panose="020B0604020202020204" pitchFamily="34" charset="0"/>
              </a:rPr>
              <a:t> project is organized into </a:t>
            </a:r>
            <a:r>
              <a:rPr lang="en-US" sz="1500" b="1" dirty="0">
                <a:solidFill>
                  <a:srgbClr val="003096"/>
                </a:solidFill>
                <a:latin typeface="Arial" panose="020B0604020202020204" pitchFamily="34" charset="0"/>
                <a:cs typeface="Arial" panose="020B0604020202020204" pitchFamily="34" charset="0"/>
              </a:rPr>
              <a:t>five main activities:</a:t>
            </a:r>
            <a:endParaRPr lang="pt-PT" sz="15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92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11225"/>
          </a:xfrm>
        </p:spPr>
        <p:txBody>
          <a:bodyPr/>
          <a:lstStyle/>
          <a:p>
            <a:r>
              <a:rPr lang="pt-PT" sz="3600" b="1" dirty="0" err="1">
                <a:solidFill>
                  <a:srgbClr val="003096"/>
                </a:solidFill>
                <a:latin typeface="Arial" panose="020B0604020202020204" pitchFamily="34" charset="0"/>
                <a:cs typeface="Arial" panose="020B0604020202020204" pitchFamily="34" charset="0"/>
              </a:rPr>
              <a:t>Description</a:t>
            </a:r>
            <a:r>
              <a:rPr lang="pt-PT" sz="3600" b="1" dirty="0">
                <a:solidFill>
                  <a:srgbClr val="003096"/>
                </a:solidFill>
                <a:latin typeface="Arial" panose="020B0604020202020204" pitchFamily="34" charset="0"/>
                <a:cs typeface="Arial" panose="020B0604020202020204" pitchFamily="34" charset="0"/>
              </a:rPr>
              <a:t> </a:t>
            </a:r>
            <a:r>
              <a:rPr lang="pt-PT" sz="3600" b="1" dirty="0" err="1">
                <a:solidFill>
                  <a:srgbClr val="003096"/>
                </a:solidFill>
                <a:latin typeface="Arial" panose="020B0604020202020204" pitchFamily="34" charset="0"/>
                <a:cs typeface="Arial" panose="020B0604020202020204" pitchFamily="34" charset="0"/>
              </a:rPr>
              <a:t>of</a:t>
            </a:r>
            <a:r>
              <a:rPr lang="pt-PT" sz="3600" b="1" dirty="0">
                <a:solidFill>
                  <a:srgbClr val="003096"/>
                </a:solidFill>
                <a:latin typeface="Arial" panose="020B0604020202020204" pitchFamily="34" charset="0"/>
                <a:cs typeface="Arial" panose="020B0604020202020204" pitchFamily="34" charset="0"/>
              </a:rPr>
              <a:t> </a:t>
            </a:r>
            <a:r>
              <a:rPr lang="pt-PT" sz="3600" b="1" dirty="0" err="1">
                <a:solidFill>
                  <a:srgbClr val="003096"/>
                </a:solidFill>
                <a:latin typeface="Arial" panose="020B0604020202020204" pitchFamily="34" charset="0"/>
                <a:cs typeface="Arial" panose="020B0604020202020204" pitchFamily="34" charset="0"/>
              </a:rPr>
              <a:t>activities</a:t>
            </a:r>
            <a:endParaRPr lang="pt-PT" b="1" dirty="0">
              <a:solidFill>
                <a:srgbClr val="003096"/>
              </a:solidFill>
              <a:latin typeface="Arial" panose="020B0604020202020204" pitchFamily="34" charset="0"/>
              <a:cs typeface="Arial" panose="020B0604020202020204" pitchFamily="34" charset="0"/>
            </a:endParaRPr>
          </a:p>
        </p:txBody>
      </p:sp>
      <p:cxnSp>
        <p:nvCxnSpPr>
          <p:cNvPr id="6" name="Conexão reta 5"/>
          <p:cNvCxnSpPr/>
          <p:nvPr/>
        </p:nvCxnSpPr>
        <p:spPr>
          <a:xfrm>
            <a:off x="0" y="6443663"/>
            <a:ext cx="12192000" cy="380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m 8"/>
          <p:cNvPicPr>
            <a:picLocks noChangeAspect="1"/>
          </p:cNvPicPr>
          <p:nvPr/>
        </p:nvPicPr>
        <p:blipFill rotWithShape="1">
          <a:blip r:embed="rId3" cstate="print">
            <a:extLst>
              <a:ext uri="{28A0092B-C50C-407E-A947-70E740481C1C}">
                <a14:useLocalDpi xmlns:a14="http://schemas.microsoft.com/office/drawing/2010/main" val="0"/>
              </a:ext>
            </a:extLst>
          </a:blip>
          <a:srcRect l="56135" b="50231"/>
          <a:stretch/>
        </p:blipFill>
        <p:spPr>
          <a:xfrm>
            <a:off x="342900" y="6200228"/>
            <a:ext cx="482600" cy="383683"/>
          </a:xfrm>
          <a:prstGeom prst="rect">
            <a:avLst/>
          </a:prstGeom>
        </p:spPr>
      </p:pic>
      <p:sp>
        <p:nvSpPr>
          <p:cNvPr id="12" name="CaixaDeTexto 11"/>
          <p:cNvSpPr txBox="1"/>
          <p:nvPr/>
        </p:nvSpPr>
        <p:spPr>
          <a:xfrm>
            <a:off x="2962141" y="2669118"/>
            <a:ext cx="8925132" cy="1477328"/>
          </a:xfrm>
          <a:prstGeom prst="rect">
            <a:avLst/>
          </a:prstGeom>
          <a:noFill/>
        </p:spPr>
        <p:txBody>
          <a:bodyPr wrap="square" rtlCol="0">
            <a:spAutoFit/>
          </a:bodyPr>
          <a:lstStyle/>
          <a:p>
            <a:pPr marL="285750" indent="-285750">
              <a:spcAft>
                <a:spcPts val="1500"/>
              </a:spcAft>
              <a:buClr>
                <a:srgbClr val="003096"/>
              </a:buClr>
              <a:buFont typeface="Calibri" panose="020F0502020204030204" pitchFamily="34" charset="0"/>
              <a:buChar char="&gt;"/>
            </a:pPr>
            <a:r>
              <a:rPr lang="en-US" sz="1300" b="1" dirty="0">
                <a:solidFill>
                  <a:srgbClr val="003096"/>
                </a:solidFill>
                <a:latin typeface="Arial" panose="020B0604020202020204" pitchFamily="34" charset="0"/>
                <a:cs typeface="Arial" panose="020B0604020202020204" pitchFamily="34" charset="0"/>
              </a:rPr>
              <a:t>Selection and purchase of 12 DRS machines</a:t>
            </a:r>
          </a:p>
          <a:p>
            <a:pPr marL="285750" indent="-285750">
              <a:spcAft>
                <a:spcPts val="1500"/>
              </a:spcAft>
              <a:buClr>
                <a:srgbClr val="003096"/>
              </a:buClr>
              <a:buFont typeface="Calibri" panose="020F0502020204030204" pitchFamily="34" charset="0"/>
              <a:buChar char="&gt;"/>
            </a:pPr>
            <a:r>
              <a:rPr lang="en-US" sz="1300" b="1" dirty="0">
                <a:solidFill>
                  <a:srgbClr val="003096"/>
                </a:solidFill>
                <a:latin typeface="Arial" panose="020B0604020202020204" pitchFamily="34" charset="0"/>
                <a:cs typeface="Arial" panose="020B0604020202020204" pitchFamily="34" charset="0"/>
              </a:rPr>
              <a:t>Preparation of the locations where the DRS machines </a:t>
            </a:r>
            <a:r>
              <a:rPr lang="en-US" sz="1300" dirty="0">
                <a:latin typeface="Arial" panose="020B0604020202020204" pitchFamily="34" charset="0"/>
                <a:cs typeface="Arial" panose="020B0604020202020204" pitchFamily="34" charset="0"/>
              </a:rPr>
              <a:t>will be installed, including stores, markets and public service areas</a:t>
            </a:r>
            <a:endParaRPr lang="pt-PT" sz="1300" dirty="0">
              <a:latin typeface="Arial" panose="020B0604020202020204" pitchFamily="34" charset="0"/>
              <a:cs typeface="Arial" panose="020B0604020202020204" pitchFamily="34" charset="0"/>
            </a:endParaRPr>
          </a:p>
          <a:p>
            <a:pPr marL="285750" indent="-285750">
              <a:spcAft>
                <a:spcPts val="1500"/>
              </a:spcAft>
              <a:buClr>
                <a:srgbClr val="003096"/>
              </a:buClr>
              <a:buFont typeface="Calibri" panose="020F0502020204030204" pitchFamily="34" charset="0"/>
              <a:buChar char="&gt;"/>
            </a:pPr>
            <a:r>
              <a:rPr lang="en-US" sz="1300" b="1" dirty="0">
                <a:solidFill>
                  <a:srgbClr val="003096"/>
                </a:solidFill>
                <a:latin typeface="Arial" panose="020B0604020202020204" pitchFamily="34" charset="0"/>
                <a:cs typeface="Arial" panose="020B0604020202020204" pitchFamily="34" charset="0"/>
              </a:rPr>
              <a:t>Training phase of equipment identification systems</a:t>
            </a:r>
            <a:r>
              <a:rPr lang="en-US" sz="1300" dirty="0">
                <a:latin typeface="Arial" panose="020B0604020202020204" pitchFamily="34" charset="0"/>
                <a:cs typeface="Arial" panose="020B0604020202020204" pitchFamily="34" charset="0"/>
              </a:rPr>
              <a:t>, in particular to explore the sorting capabilities of non-returnable packaging, by material, reusable packaging and packaging containing secondary raw materials</a:t>
            </a:r>
            <a:endParaRPr lang="pt-PT" sz="1300" dirty="0">
              <a:latin typeface="Arial" panose="020B0604020202020204" pitchFamily="34" charset="0"/>
              <a:cs typeface="Arial" panose="020B0604020202020204" pitchFamily="34" charset="0"/>
            </a:endParaRPr>
          </a:p>
        </p:txBody>
      </p:sp>
      <p:sp>
        <p:nvSpPr>
          <p:cNvPr id="15" name="CaixaDeTexto 14"/>
          <p:cNvSpPr txBox="1"/>
          <p:nvPr/>
        </p:nvSpPr>
        <p:spPr>
          <a:xfrm>
            <a:off x="372907" y="2669118"/>
            <a:ext cx="2332191" cy="553998"/>
          </a:xfrm>
          <a:prstGeom prst="rect">
            <a:avLst/>
          </a:prstGeom>
          <a:solidFill>
            <a:srgbClr val="003096"/>
          </a:solidFill>
          <a:ln>
            <a:solidFill>
              <a:srgbClr val="003096"/>
            </a:solidFill>
            <a:prstDash val="dash"/>
          </a:ln>
        </p:spPr>
        <p:txBody>
          <a:bodyPr wrap="square" rtlCol="0" anchor="ctr">
            <a:spAutoFit/>
          </a:bodyPr>
          <a:lstStyle/>
          <a:p>
            <a:r>
              <a:rPr lang="pt-PT" sz="1600" b="1" dirty="0">
                <a:solidFill>
                  <a:schemeClr val="bg1"/>
                </a:solidFill>
                <a:latin typeface="Arial" panose="020B0604020202020204" pitchFamily="34" charset="0"/>
                <a:cs typeface="Arial" panose="020B0604020202020204" pitchFamily="34" charset="0"/>
              </a:rPr>
              <a:t>A 2. </a:t>
            </a:r>
            <a:r>
              <a:rPr lang="pt-PT" sz="1400" i="1" dirty="0" err="1">
                <a:solidFill>
                  <a:schemeClr val="bg1"/>
                </a:solidFill>
                <a:latin typeface="Arial" panose="020B0604020202020204" pitchFamily="34" charset="0"/>
                <a:cs typeface="Arial" panose="020B0604020202020204" pitchFamily="34" charset="0"/>
              </a:rPr>
              <a:t>System</a:t>
            </a:r>
            <a:r>
              <a:rPr lang="pt-PT" sz="1400" i="1" dirty="0">
                <a:solidFill>
                  <a:schemeClr val="bg1"/>
                </a:solidFill>
                <a:latin typeface="Arial" panose="020B0604020202020204" pitchFamily="34" charset="0"/>
                <a:cs typeface="Arial" panose="020B0604020202020204" pitchFamily="34" charset="0"/>
              </a:rPr>
              <a:t> </a:t>
            </a:r>
            <a:r>
              <a:rPr lang="pt-PT" sz="1400" i="1" dirty="0" err="1">
                <a:solidFill>
                  <a:schemeClr val="bg1"/>
                </a:solidFill>
                <a:latin typeface="Arial" panose="020B0604020202020204" pitchFamily="34" charset="0"/>
                <a:cs typeface="Arial" panose="020B0604020202020204" pitchFamily="34" charset="0"/>
              </a:rPr>
              <a:t>implementation</a:t>
            </a:r>
            <a:endParaRPr lang="pt-PT" sz="1200" dirty="0">
              <a:solidFill>
                <a:schemeClr val="bg1"/>
              </a:solidFill>
              <a:latin typeface="Arial" panose="020B0604020202020204" pitchFamily="34" charset="0"/>
              <a:cs typeface="Arial" panose="020B0604020202020204" pitchFamily="34" charset="0"/>
            </a:endParaRPr>
          </a:p>
        </p:txBody>
      </p:sp>
      <p:sp>
        <p:nvSpPr>
          <p:cNvPr id="13" name="CaixaDeTexto 12"/>
          <p:cNvSpPr txBox="1"/>
          <p:nvPr/>
        </p:nvSpPr>
        <p:spPr>
          <a:xfrm>
            <a:off x="371928" y="1900910"/>
            <a:ext cx="2333172" cy="553998"/>
          </a:xfrm>
          <a:prstGeom prst="rect">
            <a:avLst/>
          </a:prstGeom>
          <a:noFill/>
          <a:ln>
            <a:solidFill>
              <a:srgbClr val="003096"/>
            </a:solidFill>
            <a:prstDash val="dash"/>
          </a:ln>
        </p:spPr>
        <p:txBody>
          <a:bodyPr wrap="square" rtlCol="0" anchor="ctr">
            <a:spAutoFit/>
          </a:bodyPr>
          <a:lstStyle/>
          <a:p>
            <a:r>
              <a:rPr lang="pt-PT" sz="1600" b="1" dirty="0">
                <a:latin typeface="Arial" panose="020B0604020202020204" pitchFamily="34" charset="0"/>
                <a:cs typeface="Arial" panose="020B0604020202020204" pitchFamily="34" charset="0"/>
              </a:rPr>
              <a:t>A 1. </a:t>
            </a:r>
            <a:r>
              <a:rPr lang="pt-PT" sz="1400" i="1" dirty="0" err="1">
                <a:latin typeface="Arial" panose="020B0604020202020204" pitchFamily="34" charset="0"/>
                <a:cs typeface="Arial" panose="020B0604020202020204" pitchFamily="34" charset="0"/>
              </a:rPr>
              <a:t>Development</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of</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system</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specifications</a:t>
            </a:r>
            <a:endParaRPr lang="pt-PT" sz="1400" i="1" dirty="0">
              <a:latin typeface="Arial" panose="020B0604020202020204" pitchFamily="34" charset="0"/>
              <a:cs typeface="Arial" panose="020B0604020202020204" pitchFamily="34" charset="0"/>
            </a:endParaRPr>
          </a:p>
        </p:txBody>
      </p:sp>
      <p:sp>
        <p:nvSpPr>
          <p:cNvPr id="19" name="CaixaDeTexto 18"/>
          <p:cNvSpPr txBox="1"/>
          <p:nvPr/>
        </p:nvSpPr>
        <p:spPr>
          <a:xfrm>
            <a:off x="372908" y="3436002"/>
            <a:ext cx="2332190" cy="553998"/>
          </a:xfrm>
          <a:prstGeom prst="rect">
            <a:avLst/>
          </a:prstGeom>
          <a:noFill/>
          <a:ln>
            <a:solidFill>
              <a:srgbClr val="003096"/>
            </a:solidFill>
            <a:prstDash val="dash"/>
          </a:ln>
        </p:spPr>
        <p:txBody>
          <a:bodyPr wrap="square" rtlCol="0">
            <a:spAutoFit/>
          </a:bodyPr>
          <a:lstStyle/>
          <a:p>
            <a:r>
              <a:rPr lang="pt-PT" sz="1600" b="1" dirty="0">
                <a:latin typeface="Arial" panose="020B0604020202020204" pitchFamily="34" charset="0"/>
                <a:cs typeface="Arial" panose="020B0604020202020204" pitchFamily="34" charset="0"/>
              </a:rPr>
              <a:t>A 3. </a:t>
            </a:r>
            <a:r>
              <a:rPr lang="pt-PT" sz="1400" i="1" dirty="0" err="1">
                <a:latin typeface="Arial" panose="020B0604020202020204" pitchFamily="34" charset="0"/>
                <a:cs typeface="Arial" panose="020B0604020202020204" pitchFamily="34" charset="0"/>
              </a:rPr>
              <a:t>System</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operationalization</a:t>
            </a:r>
            <a:endParaRPr lang="pt-PT" sz="1400" dirty="0">
              <a:latin typeface="Arial" panose="020B0604020202020204" pitchFamily="34" charset="0"/>
              <a:cs typeface="Arial" panose="020B0604020202020204" pitchFamily="34" charset="0"/>
            </a:endParaRPr>
          </a:p>
        </p:txBody>
      </p:sp>
      <p:sp>
        <p:nvSpPr>
          <p:cNvPr id="20" name="CaixaDeTexto 19"/>
          <p:cNvSpPr txBox="1"/>
          <p:nvPr/>
        </p:nvSpPr>
        <p:spPr>
          <a:xfrm>
            <a:off x="371928" y="4204993"/>
            <a:ext cx="2333171" cy="553998"/>
          </a:xfrm>
          <a:prstGeom prst="rect">
            <a:avLst/>
          </a:prstGeom>
          <a:noFill/>
          <a:ln>
            <a:solidFill>
              <a:srgbClr val="003096"/>
            </a:solidFill>
            <a:prstDash val="dash"/>
          </a:ln>
        </p:spPr>
        <p:txBody>
          <a:bodyPr wrap="square" rtlCol="0">
            <a:spAutoFit/>
          </a:bodyPr>
          <a:lstStyle/>
          <a:p>
            <a:r>
              <a:rPr lang="pt-PT" sz="1600" b="1" dirty="0">
                <a:latin typeface="Arial" panose="020B0604020202020204" pitchFamily="34" charset="0"/>
                <a:cs typeface="Arial" panose="020B0604020202020204" pitchFamily="34" charset="0"/>
              </a:rPr>
              <a:t>A 4. </a:t>
            </a:r>
            <a:r>
              <a:rPr lang="pt-PT" sz="1400" i="1" dirty="0" err="1">
                <a:latin typeface="Arial" panose="020B0604020202020204" pitchFamily="34" charset="0"/>
                <a:cs typeface="Arial" panose="020B0604020202020204" pitchFamily="34" charset="0"/>
              </a:rPr>
              <a:t>Monitoring</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and</a:t>
            </a:r>
            <a:r>
              <a:rPr lang="pt-PT" sz="1400" i="1" dirty="0">
                <a:latin typeface="Arial" panose="020B0604020202020204" pitchFamily="34" charset="0"/>
                <a:cs typeface="Arial" panose="020B0604020202020204" pitchFamily="34" charset="0"/>
              </a:rPr>
              <a:t> follow-up</a:t>
            </a:r>
            <a:endParaRPr lang="pt-PT" sz="1400" dirty="0">
              <a:latin typeface="Arial" panose="020B0604020202020204" pitchFamily="34" charset="0"/>
              <a:cs typeface="Arial" panose="020B0604020202020204" pitchFamily="34" charset="0"/>
            </a:endParaRPr>
          </a:p>
        </p:txBody>
      </p:sp>
      <p:sp>
        <p:nvSpPr>
          <p:cNvPr id="21" name="CaixaDeTexto 20"/>
          <p:cNvSpPr txBox="1"/>
          <p:nvPr/>
        </p:nvSpPr>
        <p:spPr>
          <a:xfrm>
            <a:off x="371928" y="4973984"/>
            <a:ext cx="2333170" cy="553998"/>
          </a:xfrm>
          <a:prstGeom prst="rect">
            <a:avLst/>
          </a:prstGeom>
          <a:noFill/>
          <a:ln>
            <a:solidFill>
              <a:srgbClr val="003096"/>
            </a:solidFill>
            <a:prstDash val="dash"/>
          </a:ln>
        </p:spPr>
        <p:txBody>
          <a:bodyPr wrap="square" rtlCol="0">
            <a:spAutoFit/>
          </a:bodyPr>
          <a:lstStyle/>
          <a:p>
            <a:r>
              <a:rPr lang="pt-PT" sz="1600" b="1" dirty="0">
                <a:latin typeface="Arial" panose="020B0604020202020204" pitchFamily="34" charset="0"/>
                <a:cs typeface="Arial" panose="020B0604020202020204" pitchFamily="34" charset="0"/>
              </a:rPr>
              <a:t>A 5. </a:t>
            </a:r>
            <a:r>
              <a:rPr lang="pt-PT" sz="1400" i="1" dirty="0" err="1">
                <a:latin typeface="Arial" panose="020B0604020202020204" pitchFamily="34" charset="0"/>
                <a:cs typeface="Arial" panose="020B0604020202020204" pitchFamily="34" charset="0"/>
              </a:rPr>
              <a:t>Awareness</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and</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dissemination</a:t>
            </a:r>
            <a:endParaRPr lang="pt-PT" sz="1400" dirty="0">
              <a:latin typeface="Arial" panose="020B0604020202020204" pitchFamily="34" charset="0"/>
              <a:cs typeface="Arial" panose="020B0604020202020204" pitchFamily="34" charset="0"/>
            </a:endParaRPr>
          </a:p>
        </p:txBody>
      </p:sp>
      <p:sp>
        <p:nvSpPr>
          <p:cNvPr id="22" name="Marcador de Posição de Conteúdo 2"/>
          <p:cNvSpPr txBox="1">
            <a:spLocks/>
          </p:cNvSpPr>
          <p:nvPr/>
        </p:nvSpPr>
        <p:spPr>
          <a:xfrm>
            <a:off x="478971" y="1409701"/>
            <a:ext cx="11146972" cy="47672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buClr>
                <a:srgbClr val="4472C4">
                  <a:lumMod val="75000"/>
                </a:srgbClr>
              </a:buClr>
              <a:buFont typeface="Calibri Light" panose="020F0302020204030204" pitchFamily="34" charset="0"/>
              <a:buChar char="&gt;"/>
            </a:pPr>
            <a:r>
              <a:rPr lang="pt-PT" sz="1500" b="1" cap="small" dirty="0">
                <a:solidFill>
                  <a:srgbClr val="003096"/>
                </a:solidFill>
                <a:latin typeface="Arial" panose="020B0604020202020204" pitchFamily="34" charset="0"/>
                <a:cs typeface="Arial" panose="020B0604020202020204" pitchFamily="34" charset="0"/>
              </a:rPr>
              <a:t>Mafra Reciclar a Valer +</a:t>
            </a:r>
            <a:r>
              <a:rPr lang="en-US" sz="1500" dirty="0">
                <a:solidFill>
                  <a:prstClr val="black"/>
                </a:solidFill>
                <a:latin typeface="Arial" panose="020B0604020202020204" pitchFamily="34" charset="0"/>
                <a:cs typeface="Arial" panose="020B0604020202020204" pitchFamily="34" charset="0"/>
              </a:rPr>
              <a:t> project is organized into </a:t>
            </a:r>
            <a:r>
              <a:rPr lang="en-US" sz="1500" b="1" dirty="0">
                <a:solidFill>
                  <a:srgbClr val="003096"/>
                </a:solidFill>
                <a:latin typeface="Arial" panose="020B0604020202020204" pitchFamily="34" charset="0"/>
                <a:cs typeface="Arial" panose="020B0604020202020204" pitchFamily="34" charset="0"/>
              </a:rPr>
              <a:t>five main activities:</a:t>
            </a:r>
            <a:endParaRPr lang="pt-PT" sz="15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264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11225"/>
          </a:xfrm>
        </p:spPr>
        <p:txBody>
          <a:bodyPr/>
          <a:lstStyle/>
          <a:p>
            <a:r>
              <a:rPr lang="pt-PT" sz="3600" b="1" dirty="0" err="1">
                <a:solidFill>
                  <a:srgbClr val="003096"/>
                </a:solidFill>
                <a:latin typeface="Arial" panose="020B0604020202020204" pitchFamily="34" charset="0"/>
                <a:cs typeface="Arial" panose="020B0604020202020204" pitchFamily="34" charset="0"/>
              </a:rPr>
              <a:t>Description</a:t>
            </a:r>
            <a:r>
              <a:rPr lang="pt-PT" sz="3600" b="1" dirty="0">
                <a:solidFill>
                  <a:srgbClr val="003096"/>
                </a:solidFill>
                <a:latin typeface="Arial" panose="020B0604020202020204" pitchFamily="34" charset="0"/>
                <a:cs typeface="Arial" panose="020B0604020202020204" pitchFamily="34" charset="0"/>
              </a:rPr>
              <a:t> </a:t>
            </a:r>
            <a:r>
              <a:rPr lang="pt-PT" sz="3600" b="1" dirty="0" err="1">
                <a:solidFill>
                  <a:srgbClr val="003096"/>
                </a:solidFill>
                <a:latin typeface="Arial" panose="020B0604020202020204" pitchFamily="34" charset="0"/>
                <a:cs typeface="Arial" panose="020B0604020202020204" pitchFamily="34" charset="0"/>
              </a:rPr>
              <a:t>of</a:t>
            </a:r>
            <a:r>
              <a:rPr lang="pt-PT" sz="3600" b="1" dirty="0">
                <a:solidFill>
                  <a:srgbClr val="003096"/>
                </a:solidFill>
                <a:latin typeface="Arial" panose="020B0604020202020204" pitchFamily="34" charset="0"/>
                <a:cs typeface="Arial" panose="020B0604020202020204" pitchFamily="34" charset="0"/>
              </a:rPr>
              <a:t> </a:t>
            </a:r>
            <a:r>
              <a:rPr lang="pt-PT" sz="3600" b="1" dirty="0" err="1">
                <a:solidFill>
                  <a:srgbClr val="003096"/>
                </a:solidFill>
                <a:latin typeface="Arial" panose="020B0604020202020204" pitchFamily="34" charset="0"/>
                <a:cs typeface="Arial" panose="020B0604020202020204" pitchFamily="34" charset="0"/>
              </a:rPr>
              <a:t>activities</a:t>
            </a:r>
            <a:endParaRPr lang="pt-PT" b="1" dirty="0">
              <a:solidFill>
                <a:srgbClr val="003096"/>
              </a:solidFill>
              <a:latin typeface="Arial" panose="020B0604020202020204" pitchFamily="34" charset="0"/>
              <a:cs typeface="Arial" panose="020B0604020202020204" pitchFamily="34" charset="0"/>
            </a:endParaRPr>
          </a:p>
        </p:txBody>
      </p:sp>
      <p:cxnSp>
        <p:nvCxnSpPr>
          <p:cNvPr id="6" name="Conexão reta 5"/>
          <p:cNvCxnSpPr/>
          <p:nvPr/>
        </p:nvCxnSpPr>
        <p:spPr>
          <a:xfrm>
            <a:off x="0" y="6443663"/>
            <a:ext cx="12192000" cy="380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m 8"/>
          <p:cNvPicPr>
            <a:picLocks noChangeAspect="1"/>
          </p:cNvPicPr>
          <p:nvPr/>
        </p:nvPicPr>
        <p:blipFill rotWithShape="1">
          <a:blip r:embed="rId3" cstate="print">
            <a:extLst>
              <a:ext uri="{28A0092B-C50C-407E-A947-70E740481C1C}">
                <a14:useLocalDpi xmlns:a14="http://schemas.microsoft.com/office/drawing/2010/main" val="0"/>
              </a:ext>
            </a:extLst>
          </a:blip>
          <a:srcRect l="56135" b="50231"/>
          <a:stretch/>
        </p:blipFill>
        <p:spPr>
          <a:xfrm>
            <a:off x="342900" y="6200228"/>
            <a:ext cx="482600" cy="383683"/>
          </a:xfrm>
          <a:prstGeom prst="rect">
            <a:avLst/>
          </a:prstGeom>
        </p:spPr>
      </p:pic>
      <p:sp>
        <p:nvSpPr>
          <p:cNvPr id="12" name="CaixaDeTexto 11"/>
          <p:cNvSpPr txBox="1"/>
          <p:nvPr/>
        </p:nvSpPr>
        <p:spPr>
          <a:xfrm>
            <a:off x="2962141" y="3407587"/>
            <a:ext cx="8925132" cy="1677382"/>
          </a:xfrm>
          <a:prstGeom prst="rect">
            <a:avLst/>
          </a:prstGeom>
          <a:noFill/>
        </p:spPr>
        <p:txBody>
          <a:bodyPr wrap="square" rtlCol="0">
            <a:spAutoFit/>
          </a:bodyPr>
          <a:lstStyle/>
          <a:p>
            <a:pPr marL="285750" indent="-285750">
              <a:spcAft>
                <a:spcPts val="1500"/>
              </a:spcAft>
              <a:buClr>
                <a:srgbClr val="003096"/>
              </a:buClr>
              <a:buFont typeface="Calibri" panose="020F0502020204030204" pitchFamily="34" charset="0"/>
              <a:buChar char="&gt;"/>
            </a:pPr>
            <a:r>
              <a:rPr lang="en-US" sz="1300" b="1" dirty="0">
                <a:solidFill>
                  <a:srgbClr val="003096"/>
                </a:solidFill>
                <a:latin typeface="Arial" panose="020B0604020202020204" pitchFamily="34" charset="0"/>
                <a:cs typeface="Arial" panose="020B0604020202020204" pitchFamily="34" charset="0"/>
              </a:rPr>
              <a:t>Use phase of the incentive system</a:t>
            </a:r>
            <a:r>
              <a:rPr lang="en-US" sz="1300" dirty="0">
                <a:latin typeface="Arial" panose="020B0604020202020204" pitchFamily="34" charset="0"/>
                <a:cs typeface="Arial" panose="020B0604020202020204" pitchFamily="34" charset="0"/>
              </a:rPr>
              <a:t>, including maintenance and technical verification of the equipment</a:t>
            </a:r>
            <a:endParaRPr lang="pt-PT" sz="1300" dirty="0">
              <a:latin typeface="Arial" panose="020B0604020202020204" pitchFamily="34" charset="0"/>
              <a:cs typeface="Arial" panose="020B0604020202020204" pitchFamily="34" charset="0"/>
            </a:endParaRPr>
          </a:p>
          <a:p>
            <a:pPr marL="285750" indent="-285750">
              <a:spcAft>
                <a:spcPts val="1500"/>
              </a:spcAft>
              <a:buClr>
                <a:srgbClr val="003096"/>
              </a:buClr>
              <a:buFont typeface="Calibri" panose="020F0502020204030204" pitchFamily="34" charset="0"/>
              <a:buChar char="&gt;"/>
            </a:pPr>
            <a:r>
              <a:rPr lang="en-US" sz="1300" b="1" dirty="0">
                <a:solidFill>
                  <a:srgbClr val="003096"/>
                </a:solidFill>
                <a:latin typeface="Arial" panose="020B0604020202020204" pitchFamily="34" charset="0"/>
                <a:cs typeface="Arial" panose="020B0604020202020204" pitchFamily="34" charset="0"/>
              </a:rPr>
              <a:t>Collection and transport of packages to </a:t>
            </a:r>
            <a:r>
              <a:rPr lang="en-US" sz="1300" b="1" dirty="0" err="1">
                <a:solidFill>
                  <a:srgbClr val="003096"/>
                </a:solidFill>
                <a:latin typeface="Arial" panose="020B0604020202020204" pitchFamily="34" charset="0"/>
                <a:cs typeface="Arial" panose="020B0604020202020204" pitchFamily="34" charset="0"/>
              </a:rPr>
              <a:t>Tratolixo's</a:t>
            </a:r>
            <a:r>
              <a:rPr lang="en-US" sz="1300" b="1" dirty="0">
                <a:solidFill>
                  <a:srgbClr val="003096"/>
                </a:solidFill>
                <a:latin typeface="Arial" panose="020B0604020202020204" pitchFamily="34" charset="0"/>
                <a:cs typeface="Arial" panose="020B0604020202020204" pitchFamily="34" charset="0"/>
              </a:rPr>
              <a:t> sorting facilities</a:t>
            </a:r>
            <a:r>
              <a:rPr lang="en-US" sz="1300" dirty="0">
                <a:latin typeface="Arial" panose="020B0604020202020204" pitchFamily="34" charset="0"/>
                <a:cs typeface="Arial" panose="020B0604020202020204" pitchFamily="34" charset="0"/>
              </a:rPr>
              <a:t>, for sorting and preparation of the materials with  higher degree of purity and maximizing the return for recycling</a:t>
            </a:r>
            <a:endParaRPr lang="pt-PT" sz="1300" dirty="0">
              <a:latin typeface="Arial" panose="020B0604020202020204" pitchFamily="34" charset="0"/>
              <a:cs typeface="Arial" panose="020B0604020202020204" pitchFamily="34" charset="0"/>
            </a:endParaRPr>
          </a:p>
          <a:p>
            <a:pPr marL="285750" indent="-285750">
              <a:spcAft>
                <a:spcPts val="1500"/>
              </a:spcAft>
              <a:buClr>
                <a:srgbClr val="003096"/>
              </a:buClr>
              <a:buFont typeface="Calibri" panose="020F0502020204030204" pitchFamily="34" charset="0"/>
              <a:buChar char="&gt;"/>
            </a:pPr>
            <a:r>
              <a:rPr lang="en-US" sz="1300" b="1" dirty="0">
                <a:solidFill>
                  <a:srgbClr val="003096"/>
                </a:solidFill>
                <a:latin typeface="Arial" panose="020B0604020202020204" pitchFamily="34" charset="0"/>
                <a:cs typeface="Arial" panose="020B0604020202020204" pitchFamily="34" charset="0"/>
              </a:rPr>
              <a:t>Carrying out the auctions within the scope of SIGRE for the recovery of materials and economic recovery</a:t>
            </a:r>
            <a:r>
              <a:rPr lang="en-US" sz="1300" dirty="0">
                <a:latin typeface="Arial" panose="020B0604020202020204" pitchFamily="34" charset="0"/>
                <a:cs typeface="Arial" panose="020B0604020202020204" pitchFamily="34" charset="0"/>
              </a:rPr>
              <a:t>. In the case of reusable packaging, proper procedures will be developed, as well as for packaging with secondary raw materials, which will be sought to be valued in a closed circuit.</a:t>
            </a:r>
            <a:endParaRPr lang="pt-PT" sz="1300" dirty="0">
              <a:latin typeface="Arial" panose="020B0604020202020204" pitchFamily="34" charset="0"/>
              <a:cs typeface="Arial" panose="020B0604020202020204" pitchFamily="34" charset="0"/>
            </a:endParaRPr>
          </a:p>
        </p:txBody>
      </p:sp>
      <p:sp>
        <p:nvSpPr>
          <p:cNvPr id="17" name="CaixaDeTexto 16"/>
          <p:cNvSpPr txBox="1"/>
          <p:nvPr/>
        </p:nvSpPr>
        <p:spPr>
          <a:xfrm>
            <a:off x="372908" y="3436002"/>
            <a:ext cx="2332190" cy="553998"/>
          </a:xfrm>
          <a:prstGeom prst="rect">
            <a:avLst/>
          </a:prstGeom>
          <a:solidFill>
            <a:srgbClr val="003096"/>
          </a:solidFill>
          <a:ln>
            <a:solidFill>
              <a:srgbClr val="003096"/>
            </a:solidFill>
            <a:prstDash val="dash"/>
          </a:ln>
        </p:spPr>
        <p:txBody>
          <a:bodyPr wrap="square" rtlCol="0">
            <a:spAutoFit/>
          </a:bodyPr>
          <a:lstStyle/>
          <a:p>
            <a:r>
              <a:rPr lang="pt-PT" sz="1600" b="1" dirty="0">
                <a:solidFill>
                  <a:schemeClr val="bg1"/>
                </a:solidFill>
                <a:latin typeface="Arial" panose="020B0604020202020204" pitchFamily="34" charset="0"/>
                <a:cs typeface="Arial" panose="020B0604020202020204" pitchFamily="34" charset="0"/>
              </a:rPr>
              <a:t>A 3. </a:t>
            </a:r>
            <a:r>
              <a:rPr lang="pt-PT" sz="1400" i="1" dirty="0" err="1">
                <a:solidFill>
                  <a:schemeClr val="bg1"/>
                </a:solidFill>
                <a:latin typeface="Arial" panose="020B0604020202020204" pitchFamily="34" charset="0"/>
                <a:cs typeface="Arial" panose="020B0604020202020204" pitchFamily="34" charset="0"/>
              </a:rPr>
              <a:t>System</a:t>
            </a:r>
            <a:r>
              <a:rPr lang="pt-PT" sz="1400" i="1" dirty="0">
                <a:solidFill>
                  <a:schemeClr val="bg1"/>
                </a:solidFill>
                <a:latin typeface="Arial" panose="020B0604020202020204" pitchFamily="34" charset="0"/>
                <a:cs typeface="Arial" panose="020B0604020202020204" pitchFamily="34" charset="0"/>
              </a:rPr>
              <a:t> </a:t>
            </a:r>
            <a:r>
              <a:rPr lang="pt-PT" sz="1400" i="1" dirty="0" err="1">
                <a:solidFill>
                  <a:schemeClr val="bg1"/>
                </a:solidFill>
                <a:latin typeface="Arial" panose="020B0604020202020204" pitchFamily="34" charset="0"/>
                <a:cs typeface="Arial" panose="020B0604020202020204" pitchFamily="34" charset="0"/>
              </a:rPr>
              <a:t>operationalization</a:t>
            </a:r>
            <a:endParaRPr lang="pt-PT" sz="1400" dirty="0">
              <a:solidFill>
                <a:schemeClr val="bg1"/>
              </a:solidFill>
              <a:latin typeface="Arial" panose="020B0604020202020204" pitchFamily="34" charset="0"/>
              <a:cs typeface="Arial" panose="020B0604020202020204" pitchFamily="34" charset="0"/>
            </a:endParaRPr>
          </a:p>
        </p:txBody>
      </p:sp>
      <p:sp>
        <p:nvSpPr>
          <p:cNvPr id="13" name="Marcador de Posição de Conteúdo 2"/>
          <p:cNvSpPr txBox="1">
            <a:spLocks/>
          </p:cNvSpPr>
          <p:nvPr/>
        </p:nvSpPr>
        <p:spPr>
          <a:xfrm>
            <a:off x="478971" y="1409701"/>
            <a:ext cx="11146972" cy="47672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buClr>
                <a:srgbClr val="4472C4">
                  <a:lumMod val="75000"/>
                </a:srgbClr>
              </a:buClr>
              <a:buFont typeface="Calibri Light" panose="020F0302020204030204" pitchFamily="34" charset="0"/>
              <a:buChar char="&gt;"/>
            </a:pPr>
            <a:r>
              <a:rPr lang="pt-PT" sz="1500" b="1" cap="small" dirty="0">
                <a:solidFill>
                  <a:srgbClr val="003096"/>
                </a:solidFill>
                <a:latin typeface="Arial" panose="020B0604020202020204" pitchFamily="34" charset="0"/>
                <a:cs typeface="Arial" panose="020B0604020202020204" pitchFamily="34" charset="0"/>
              </a:rPr>
              <a:t>Mafra Reciclar a Valer +</a:t>
            </a:r>
            <a:r>
              <a:rPr lang="en-US" sz="1500" dirty="0">
                <a:solidFill>
                  <a:prstClr val="black"/>
                </a:solidFill>
                <a:latin typeface="Arial" panose="020B0604020202020204" pitchFamily="34" charset="0"/>
                <a:cs typeface="Arial" panose="020B0604020202020204" pitchFamily="34" charset="0"/>
              </a:rPr>
              <a:t> project is organized into </a:t>
            </a:r>
            <a:r>
              <a:rPr lang="en-US" sz="1500" b="1" dirty="0">
                <a:solidFill>
                  <a:srgbClr val="003096"/>
                </a:solidFill>
                <a:latin typeface="Arial" panose="020B0604020202020204" pitchFamily="34" charset="0"/>
                <a:cs typeface="Arial" panose="020B0604020202020204" pitchFamily="34" charset="0"/>
              </a:rPr>
              <a:t>five main activities:</a:t>
            </a:r>
            <a:endParaRPr lang="pt-PT" sz="1500" dirty="0">
              <a:solidFill>
                <a:prstClr val="black"/>
              </a:solidFill>
              <a:latin typeface="Arial" panose="020B0604020202020204" pitchFamily="34" charset="0"/>
              <a:cs typeface="Arial" panose="020B0604020202020204" pitchFamily="34" charset="0"/>
            </a:endParaRPr>
          </a:p>
        </p:txBody>
      </p:sp>
      <p:sp>
        <p:nvSpPr>
          <p:cNvPr id="14" name="CaixaDeTexto 13"/>
          <p:cNvSpPr txBox="1"/>
          <p:nvPr/>
        </p:nvSpPr>
        <p:spPr>
          <a:xfrm>
            <a:off x="371928" y="1900910"/>
            <a:ext cx="2333172" cy="553998"/>
          </a:xfrm>
          <a:prstGeom prst="rect">
            <a:avLst/>
          </a:prstGeom>
          <a:noFill/>
          <a:ln>
            <a:solidFill>
              <a:srgbClr val="003096"/>
            </a:solidFill>
            <a:prstDash val="dash"/>
          </a:ln>
        </p:spPr>
        <p:txBody>
          <a:bodyPr wrap="square" rtlCol="0" anchor="ctr">
            <a:spAutoFit/>
          </a:bodyPr>
          <a:lstStyle/>
          <a:p>
            <a:r>
              <a:rPr lang="pt-PT" sz="1600" b="1" dirty="0">
                <a:latin typeface="Arial" panose="020B0604020202020204" pitchFamily="34" charset="0"/>
                <a:cs typeface="Arial" panose="020B0604020202020204" pitchFamily="34" charset="0"/>
              </a:rPr>
              <a:t>A 1. </a:t>
            </a:r>
            <a:r>
              <a:rPr lang="pt-PT" sz="1400" i="1" dirty="0" err="1">
                <a:latin typeface="Arial" panose="020B0604020202020204" pitchFamily="34" charset="0"/>
                <a:cs typeface="Arial" panose="020B0604020202020204" pitchFamily="34" charset="0"/>
              </a:rPr>
              <a:t>Development</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of</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system</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specifications</a:t>
            </a:r>
            <a:endParaRPr lang="pt-PT" sz="1400" i="1" dirty="0">
              <a:latin typeface="Arial" panose="020B0604020202020204" pitchFamily="34" charset="0"/>
              <a:cs typeface="Arial" panose="020B0604020202020204" pitchFamily="34" charset="0"/>
            </a:endParaRPr>
          </a:p>
        </p:txBody>
      </p:sp>
      <p:sp>
        <p:nvSpPr>
          <p:cNvPr id="19" name="CaixaDeTexto 18"/>
          <p:cNvSpPr txBox="1"/>
          <p:nvPr/>
        </p:nvSpPr>
        <p:spPr>
          <a:xfrm>
            <a:off x="372907" y="2669118"/>
            <a:ext cx="2332191" cy="553998"/>
          </a:xfrm>
          <a:prstGeom prst="rect">
            <a:avLst/>
          </a:prstGeom>
          <a:noFill/>
          <a:ln>
            <a:solidFill>
              <a:srgbClr val="003096"/>
            </a:solidFill>
            <a:prstDash val="dash"/>
          </a:ln>
        </p:spPr>
        <p:txBody>
          <a:bodyPr wrap="square" rtlCol="0" anchor="ctr">
            <a:spAutoFit/>
          </a:bodyPr>
          <a:lstStyle/>
          <a:p>
            <a:r>
              <a:rPr lang="pt-PT" sz="1600" b="1" dirty="0">
                <a:latin typeface="Arial" panose="020B0604020202020204" pitchFamily="34" charset="0"/>
                <a:cs typeface="Arial" panose="020B0604020202020204" pitchFamily="34" charset="0"/>
              </a:rPr>
              <a:t>A 2. </a:t>
            </a:r>
            <a:r>
              <a:rPr lang="pt-PT" sz="1400" i="1" dirty="0" err="1">
                <a:latin typeface="Arial" panose="020B0604020202020204" pitchFamily="34" charset="0"/>
                <a:cs typeface="Arial" panose="020B0604020202020204" pitchFamily="34" charset="0"/>
              </a:rPr>
              <a:t>System</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implementation</a:t>
            </a:r>
            <a:endParaRPr lang="pt-PT" sz="1200" dirty="0">
              <a:latin typeface="Arial" panose="020B0604020202020204" pitchFamily="34" charset="0"/>
              <a:cs typeface="Arial" panose="020B0604020202020204" pitchFamily="34" charset="0"/>
            </a:endParaRPr>
          </a:p>
        </p:txBody>
      </p:sp>
      <p:sp>
        <p:nvSpPr>
          <p:cNvPr id="21" name="CaixaDeTexto 20"/>
          <p:cNvSpPr txBox="1"/>
          <p:nvPr/>
        </p:nvSpPr>
        <p:spPr>
          <a:xfrm>
            <a:off x="371928" y="4204993"/>
            <a:ext cx="2333171" cy="553998"/>
          </a:xfrm>
          <a:prstGeom prst="rect">
            <a:avLst/>
          </a:prstGeom>
          <a:noFill/>
          <a:ln>
            <a:solidFill>
              <a:srgbClr val="003096"/>
            </a:solidFill>
            <a:prstDash val="dash"/>
          </a:ln>
        </p:spPr>
        <p:txBody>
          <a:bodyPr wrap="square" rtlCol="0">
            <a:spAutoFit/>
          </a:bodyPr>
          <a:lstStyle/>
          <a:p>
            <a:r>
              <a:rPr lang="pt-PT" sz="1600" b="1" dirty="0">
                <a:latin typeface="Arial" panose="020B0604020202020204" pitchFamily="34" charset="0"/>
                <a:cs typeface="Arial" panose="020B0604020202020204" pitchFamily="34" charset="0"/>
              </a:rPr>
              <a:t>A 4. </a:t>
            </a:r>
            <a:r>
              <a:rPr lang="pt-PT" sz="1400" i="1" dirty="0" err="1">
                <a:latin typeface="Arial" panose="020B0604020202020204" pitchFamily="34" charset="0"/>
                <a:cs typeface="Arial" panose="020B0604020202020204" pitchFamily="34" charset="0"/>
              </a:rPr>
              <a:t>Monitoring</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and</a:t>
            </a:r>
            <a:r>
              <a:rPr lang="pt-PT" sz="1400" i="1" dirty="0">
                <a:latin typeface="Arial" panose="020B0604020202020204" pitchFamily="34" charset="0"/>
                <a:cs typeface="Arial" panose="020B0604020202020204" pitchFamily="34" charset="0"/>
              </a:rPr>
              <a:t> follow-up</a:t>
            </a:r>
            <a:endParaRPr lang="pt-PT" sz="1400" dirty="0">
              <a:latin typeface="Arial" panose="020B0604020202020204" pitchFamily="34" charset="0"/>
              <a:cs typeface="Arial" panose="020B0604020202020204" pitchFamily="34" charset="0"/>
            </a:endParaRPr>
          </a:p>
        </p:txBody>
      </p:sp>
      <p:sp>
        <p:nvSpPr>
          <p:cNvPr id="22" name="CaixaDeTexto 21"/>
          <p:cNvSpPr txBox="1"/>
          <p:nvPr/>
        </p:nvSpPr>
        <p:spPr>
          <a:xfrm>
            <a:off x="371928" y="4973984"/>
            <a:ext cx="2333170" cy="553998"/>
          </a:xfrm>
          <a:prstGeom prst="rect">
            <a:avLst/>
          </a:prstGeom>
          <a:noFill/>
          <a:ln>
            <a:solidFill>
              <a:srgbClr val="003096"/>
            </a:solidFill>
            <a:prstDash val="dash"/>
          </a:ln>
        </p:spPr>
        <p:txBody>
          <a:bodyPr wrap="square" rtlCol="0">
            <a:spAutoFit/>
          </a:bodyPr>
          <a:lstStyle/>
          <a:p>
            <a:r>
              <a:rPr lang="pt-PT" sz="1600" b="1" dirty="0">
                <a:latin typeface="Arial" panose="020B0604020202020204" pitchFamily="34" charset="0"/>
                <a:cs typeface="Arial" panose="020B0604020202020204" pitchFamily="34" charset="0"/>
              </a:rPr>
              <a:t>A 5. </a:t>
            </a:r>
            <a:r>
              <a:rPr lang="pt-PT" sz="1400" i="1" dirty="0" err="1">
                <a:latin typeface="Arial" panose="020B0604020202020204" pitchFamily="34" charset="0"/>
                <a:cs typeface="Arial" panose="020B0604020202020204" pitchFamily="34" charset="0"/>
              </a:rPr>
              <a:t>Awareness</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and</a:t>
            </a:r>
            <a:r>
              <a:rPr lang="pt-PT" sz="1400" i="1" dirty="0">
                <a:latin typeface="Arial" panose="020B0604020202020204" pitchFamily="34" charset="0"/>
                <a:cs typeface="Arial" panose="020B0604020202020204" pitchFamily="34" charset="0"/>
              </a:rPr>
              <a:t> </a:t>
            </a:r>
            <a:r>
              <a:rPr lang="pt-PT" sz="1400" i="1" dirty="0" err="1">
                <a:latin typeface="Arial" panose="020B0604020202020204" pitchFamily="34" charset="0"/>
                <a:cs typeface="Arial" panose="020B0604020202020204" pitchFamily="34" charset="0"/>
              </a:rPr>
              <a:t>dissemination</a:t>
            </a:r>
            <a:endParaRPr lang="pt-P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60412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2577</TotalTime>
  <Words>1489</Words>
  <Application>Microsoft Office PowerPoint</Application>
  <PresentationFormat>Ecrã Panorâmico</PresentationFormat>
  <Paragraphs>132</Paragraphs>
  <Slides>14</Slides>
  <Notes>9</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14</vt:i4>
      </vt:variant>
    </vt:vector>
  </HeadingPairs>
  <TitlesOfParts>
    <vt:vector size="18" baseType="lpstr">
      <vt:lpstr>Arial</vt:lpstr>
      <vt:lpstr>Calibri</vt:lpstr>
      <vt:lpstr>Calibri Light</vt:lpstr>
      <vt:lpstr>Tema do Office</vt:lpstr>
      <vt:lpstr>Apresentação do PowerPoint</vt:lpstr>
      <vt:lpstr>Context</vt:lpstr>
      <vt:lpstr>Objectives</vt:lpstr>
      <vt:lpstr>Objetives</vt:lpstr>
      <vt:lpstr>Partners</vt:lpstr>
      <vt:lpstr>Description of activities</vt:lpstr>
      <vt:lpstr>Description of activities</vt:lpstr>
      <vt:lpstr>Description of activities</vt:lpstr>
      <vt:lpstr>Description of activities</vt:lpstr>
      <vt:lpstr>Description of activities</vt:lpstr>
      <vt:lpstr>Description of activities</vt:lpstr>
      <vt:lpstr>Expected results</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Miguel Marques</dc:creator>
  <cp:lastModifiedBy>António Lorena</cp:lastModifiedBy>
  <cp:revision>116</cp:revision>
  <dcterms:created xsi:type="dcterms:W3CDTF">2020-06-25T15:11:49Z</dcterms:created>
  <dcterms:modified xsi:type="dcterms:W3CDTF">2020-07-09T15:29:35Z</dcterms:modified>
</cp:coreProperties>
</file>