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1"/>
  </p:notesMasterIdLst>
  <p:sldIdLst>
    <p:sldId id="354" r:id="rId2"/>
    <p:sldId id="355" r:id="rId3"/>
    <p:sldId id="368" r:id="rId4"/>
    <p:sldId id="369" r:id="rId5"/>
    <p:sldId id="370" r:id="rId6"/>
    <p:sldId id="371" r:id="rId7"/>
    <p:sldId id="372" r:id="rId8"/>
    <p:sldId id="374" r:id="rId9"/>
    <p:sldId id="376" r:id="rId10"/>
  </p:sldIdLst>
  <p:sldSz cx="12192000" cy="6858000"/>
  <p:notesSz cx="7315200" cy="96012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ção Predefinida" id="{E2AA4503-DC03-4353-B975-4CABA4D28216}">
          <p14:sldIdLst>
            <p14:sldId id="354"/>
            <p14:sldId id="355"/>
            <p14:sldId id="368"/>
            <p14:sldId id="369"/>
            <p14:sldId id="370"/>
            <p14:sldId id="371"/>
            <p14:sldId id="372"/>
            <p14:sldId id="374"/>
            <p14:sldId id="376"/>
          </p14:sldIdLst>
        </p14:section>
        <p14:section name="Secção Sem Título" id="{DB4B1467-078B-4A84-A7D7-DB23756D981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Estilo Claro 1 - Destaqu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édio 2 - Destaqu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Estilo Claro 1 - Destaqu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Estilo Claro 2 - Destaqu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Sem Estilo, Sem Grelh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em Estilo, Tabela com Grelh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Estilo Claro 3 - Destaqu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Estilo Claro 2 - Destaqu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édio 1 - Destaqu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979" autoAdjust="0"/>
  </p:normalViewPr>
  <p:slideViewPr>
    <p:cSldViewPr snapToGrid="0">
      <p:cViewPr>
        <p:scale>
          <a:sx n="50" d="100"/>
          <a:sy n="50" d="100"/>
        </p:scale>
        <p:origin x="1664" y="356"/>
      </p:cViewPr>
      <p:guideLst/>
    </p:cSldViewPr>
  </p:slideViewPr>
  <p:notesTextViewPr>
    <p:cViewPr>
      <p:scale>
        <a:sx n="3" d="2"/>
        <a:sy n="3" d="2"/>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4143588" y="0"/>
            <a:ext cx="3169920" cy="481728"/>
          </a:xfrm>
          <a:prstGeom prst="rect">
            <a:avLst/>
          </a:prstGeom>
        </p:spPr>
        <p:txBody>
          <a:bodyPr vert="horz" lIns="91440" tIns="45720" rIns="91440" bIns="45720" rtlCol="0"/>
          <a:lstStyle>
            <a:lvl1pPr algn="r">
              <a:defRPr sz="1200"/>
            </a:lvl1pPr>
          </a:lstStyle>
          <a:p>
            <a:fld id="{F0A3C14D-DFE4-4CA0-83FF-8FAB52F282B6}" type="datetimeFigureOut">
              <a:rPr lang="pt-PT" smtClean="0"/>
              <a:t>30/06/2020</a:t>
            </a:fld>
            <a:endParaRPr lang="pt-PT"/>
          </a:p>
        </p:txBody>
      </p:sp>
      <p:sp>
        <p:nvSpPr>
          <p:cNvPr id="4" name="Marcador de Posição da Imagem do Diapositivo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731521" y="4620577"/>
            <a:ext cx="5852160" cy="3780473"/>
          </a:xfrm>
          <a:prstGeom prst="rect">
            <a:avLst/>
          </a:prstGeom>
        </p:spPr>
        <p:txBody>
          <a:bodyPr vert="horz" lIns="91440" tIns="45720" rIns="91440" bIns="45720" rtlCol="0"/>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9119475"/>
            <a:ext cx="3169920" cy="48172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4143588" y="9119475"/>
            <a:ext cx="3169920" cy="481727"/>
          </a:xfrm>
          <a:prstGeom prst="rect">
            <a:avLst/>
          </a:prstGeom>
        </p:spPr>
        <p:txBody>
          <a:bodyPr vert="horz" lIns="91440" tIns="45720" rIns="91440" bIns="45720" rtlCol="0" anchor="b"/>
          <a:lstStyle>
            <a:lvl1pPr algn="r">
              <a:defRPr sz="1200"/>
            </a:lvl1pPr>
          </a:lstStyle>
          <a:p>
            <a:fld id="{9F2DEA15-FE54-4519-A9A5-3393697338A5}" type="slidenum">
              <a:rPr lang="pt-PT" smtClean="0"/>
              <a:t>‹nº›</a:t>
            </a:fld>
            <a:endParaRPr lang="pt-PT"/>
          </a:p>
        </p:txBody>
      </p:sp>
    </p:spTree>
    <p:extLst>
      <p:ext uri="{BB962C8B-B14F-4D97-AF65-F5344CB8AC3E}">
        <p14:creationId xmlns:p14="http://schemas.microsoft.com/office/powerpoint/2010/main" val="194778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1</a:t>
            </a:fld>
            <a:endParaRPr lang="pt-PT"/>
          </a:p>
        </p:txBody>
      </p:sp>
    </p:spTree>
    <p:extLst>
      <p:ext uri="{BB962C8B-B14F-4D97-AF65-F5344CB8AC3E}">
        <p14:creationId xmlns:p14="http://schemas.microsoft.com/office/powerpoint/2010/main" val="2292396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2</a:t>
            </a:fld>
            <a:endParaRPr lang="pt-PT"/>
          </a:p>
        </p:txBody>
      </p:sp>
    </p:spTree>
    <p:extLst>
      <p:ext uri="{BB962C8B-B14F-4D97-AF65-F5344CB8AC3E}">
        <p14:creationId xmlns:p14="http://schemas.microsoft.com/office/powerpoint/2010/main" val="1016104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3</a:t>
            </a:fld>
            <a:endParaRPr lang="pt-PT"/>
          </a:p>
        </p:txBody>
      </p:sp>
    </p:spTree>
    <p:extLst>
      <p:ext uri="{BB962C8B-B14F-4D97-AF65-F5344CB8AC3E}">
        <p14:creationId xmlns:p14="http://schemas.microsoft.com/office/powerpoint/2010/main" val="1374702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4</a:t>
            </a:fld>
            <a:endParaRPr lang="pt-PT"/>
          </a:p>
        </p:txBody>
      </p:sp>
    </p:spTree>
    <p:extLst>
      <p:ext uri="{BB962C8B-B14F-4D97-AF65-F5344CB8AC3E}">
        <p14:creationId xmlns:p14="http://schemas.microsoft.com/office/powerpoint/2010/main" val="3315784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5</a:t>
            </a:fld>
            <a:endParaRPr lang="pt-PT"/>
          </a:p>
        </p:txBody>
      </p:sp>
    </p:spTree>
    <p:extLst>
      <p:ext uri="{BB962C8B-B14F-4D97-AF65-F5344CB8AC3E}">
        <p14:creationId xmlns:p14="http://schemas.microsoft.com/office/powerpoint/2010/main" val="2675857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6</a:t>
            </a:fld>
            <a:endParaRPr lang="pt-PT"/>
          </a:p>
        </p:txBody>
      </p:sp>
    </p:spTree>
    <p:extLst>
      <p:ext uri="{BB962C8B-B14F-4D97-AF65-F5344CB8AC3E}">
        <p14:creationId xmlns:p14="http://schemas.microsoft.com/office/powerpoint/2010/main" val="2964156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7</a:t>
            </a:fld>
            <a:endParaRPr lang="pt-PT"/>
          </a:p>
        </p:txBody>
      </p:sp>
    </p:spTree>
    <p:extLst>
      <p:ext uri="{BB962C8B-B14F-4D97-AF65-F5344CB8AC3E}">
        <p14:creationId xmlns:p14="http://schemas.microsoft.com/office/powerpoint/2010/main" val="1985426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8</a:t>
            </a:fld>
            <a:endParaRPr lang="pt-PT"/>
          </a:p>
        </p:txBody>
      </p:sp>
    </p:spTree>
    <p:extLst>
      <p:ext uri="{BB962C8B-B14F-4D97-AF65-F5344CB8AC3E}">
        <p14:creationId xmlns:p14="http://schemas.microsoft.com/office/powerpoint/2010/main" val="1054177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9F2DEA15-FE54-4519-A9A5-3393697338A5}" type="slidenum">
              <a:rPr lang="pt-PT" smtClean="0"/>
              <a:t>9</a:t>
            </a:fld>
            <a:endParaRPr lang="pt-PT"/>
          </a:p>
        </p:txBody>
      </p:sp>
    </p:spTree>
    <p:extLst>
      <p:ext uri="{BB962C8B-B14F-4D97-AF65-F5344CB8AC3E}">
        <p14:creationId xmlns:p14="http://schemas.microsoft.com/office/powerpoint/2010/main" val="924466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o de título">
    <p:spTree>
      <p:nvGrpSpPr>
        <p:cNvPr id="1" name=""/>
        <p:cNvGrpSpPr/>
        <p:nvPr/>
      </p:nvGrpSpPr>
      <p:grpSpPr>
        <a:xfrm>
          <a:off x="0" y="0"/>
          <a:ext cx="0" cy="0"/>
          <a:chOff x="0" y="0"/>
          <a:chExt cx="0" cy="0"/>
        </a:xfrm>
      </p:grpSpPr>
      <p:sp>
        <p:nvSpPr>
          <p:cNvPr id="7" name="Marcador de Posição do Número do Diapositivo 5"/>
          <p:cNvSpPr txBox="1">
            <a:spLocks/>
          </p:cNvSpPr>
          <p:nvPr userDrawn="1"/>
        </p:nvSpPr>
        <p:spPr>
          <a:xfrm>
            <a:off x="778587" y="6288176"/>
            <a:ext cx="11041227" cy="226713"/>
          </a:xfrm>
          <a:prstGeom prst="rect">
            <a:avLst/>
          </a:prstGeom>
        </p:spPr>
        <p:txBody>
          <a:bodyPr vert="horz" lIns="121920" tIns="60960" rIns="121920" bIns="60960" rtlCol="0" anchor="ctr"/>
          <a:lstStyle>
            <a:defPPr>
              <a:defRPr lang="pt-P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1219170" rtl="0" eaLnBrk="1" fontAlgn="auto" latinLnBrk="0" hangingPunct="1">
              <a:lnSpc>
                <a:spcPct val="100000"/>
              </a:lnSpc>
              <a:spcBef>
                <a:spcPts val="0"/>
              </a:spcBef>
              <a:spcAft>
                <a:spcPts val="0"/>
              </a:spcAft>
              <a:buClrTx/>
              <a:buSzTx/>
              <a:buFontTx/>
              <a:buNone/>
              <a:tabLst/>
              <a:defRPr/>
            </a:pPr>
            <a:fld id="{256019A1-F13A-4199-8454-D01F20F3D308}" type="slidenum">
              <a:rPr kumimoji="0" lang="pt-PT" sz="16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‹nº›</a:t>
            </a:fld>
            <a:endParaRPr kumimoji="0" lang="pt-PT" sz="16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13716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5" name="Marcador de Posição do Rodapé 4"/>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6" name="Marcador de Posição do Número do Diapositivo 5"/>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187487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06375"/>
            <a:ext cx="2743200" cy="4387851"/>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609600" y="206375"/>
            <a:ext cx="8026400" cy="4387851"/>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5" name="Marcador de Posição do Rodapé 4"/>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6" name="Marcador de Posição do Número do Diapositivo 5"/>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2953755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5" name="Marcador de Posição do Rodapé 4"/>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6" name="Marcador de Posição do Número do Diapositivo 5"/>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262020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01"/>
            <a:ext cx="10363200" cy="1362075"/>
          </a:xfrm>
        </p:spPr>
        <p:txBody>
          <a:bodyPr anchor="t"/>
          <a:lstStyle>
            <a:lvl1pPr algn="l">
              <a:defRPr sz="5333" b="1" cap="all"/>
            </a:lvl1pPr>
          </a:lstStyle>
          <a:p>
            <a:r>
              <a:rPr lang="pt-PT"/>
              <a:t>Clique para editar o estilo</a:t>
            </a:r>
          </a:p>
        </p:txBody>
      </p:sp>
      <p:sp>
        <p:nvSpPr>
          <p:cNvPr id="3" name="Marcador de Posição do Texto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pt-PT"/>
              <a:t>Clique para editar os estilos</a:t>
            </a:r>
          </a:p>
        </p:txBody>
      </p:sp>
      <p:sp>
        <p:nvSpPr>
          <p:cNvPr id="4" name="Marcador de Posição da Data 3"/>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5" name="Marcador de Posição do Rodapé 4"/>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6" name="Marcador de Posição do Número do Diapositivo 5"/>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131878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609600" y="1200152"/>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6197600" y="1200152"/>
            <a:ext cx="5384800" cy="3394075"/>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6" name="Marcador de Posição do Rodapé 5"/>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7" name="Marcador de Posição do Número do Diapositivo 6"/>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400611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9"/>
            <a:ext cx="10972800" cy="1143000"/>
          </a:xfrm>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pt-PT"/>
              <a:t>Clique para editar os estilos</a:t>
            </a:r>
          </a:p>
        </p:txBody>
      </p:sp>
      <p:sp>
        <p:nvSpPr>
          <p:cNvPr id="4" name="Marcador de Posição de Conteúdo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6193372"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pt-PT"/>
              <a:t>Clique para editar os estilos</a:t>
            </a:r>
          </a:p>
        </p:txBody>
      </p:sp>
      <p:sp>
        <p:nvSpPr>
          <p:cNvPr id="6" name="Marcador de Posição de Conteúdo 5"/>
          <p:cNvSpPr>
            <a:spLocks noGrp="1"/>
          </p:cNvSpPr>
          <p:nvPr>
            <p:ph sz="quarter" idx="4"/>
          </p:nvPr>
        </p:nvSpPr>
        <p:spPr>
          <a:xfrm>
            <a:off x="6193372"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8" name="Marcador de Posição do Rodapé 7"/>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9" name="Marcador de Posição do Número do Diapositivo 8"/>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30819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2"/>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4" name="Marcador de Posição do Rodapé 3"/>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5" name="Marcador de Posição do Número do Diapositivo 4"/>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110229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3" name="Marcador de Posição do Rodapé 2"/>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4" name="Marcador de Posição do Número do Diapositivo 3"/>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2014778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09603" y="273049"/>
            <a:ext cx="4011084" cy="1162051"/>
          </a:xfrm>
        </p:spPr>
        <p:txBody>
          <a:bodyPr anchor="b"/>
          <a:lstStyle>
            <a:lvl1pPr algn="l">
              <a:defRPr sz="2667" b="1"/>
            </a:lvl1pPr>
          </a:lstStyle>
          <a:p>
            <a:r>
              <a:rPr lang="pt-PT"/>
              <a:t>Clique para editar o estilo</a:t>
            </a:r>
          </a:p>
        </p:txBody>
      </p:sp>
      <p:sp>
        <p:nvSpPr>
          <p:cNvPr id="3" name="Marcador de Posição de Conteúdo 2"/>
          <p:cNvSpPr>
            <a:spLocks noGrp="1"/>
          </p:cNvSpPr>
          <p:nvPr>
            <p:ph idx="1"/>
          </p:nvPr>
        </p:nvSpPr>
        <p:spPr>
          <a:xfrm>
            <a:off x="4766733" y="273053"/>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609603" y="1435103"/>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pt-PT"/>
              <a:t>Clique para editar os estilos</a:t>
            </a:r>
          </a:p>
        </p:txBody>
      </p:sp>
      <p:sp>
        <p:nvSpPr>
          <p:cNvPr id="5" name="Marcador de Posição da Data 4"/>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6" name="Marcador de Posição do Rodapé 5"/>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7" name="Marcador de Posição do Número do Diapositivo 6"/>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3973411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1"/>
            <a:ext cx="7315200" cy="566739"/>
          </a:xfrm>
        </p:spPr>
        <p:txBody>
          <a:bodyPr anchor="b"/>
          <a:lstStyle>
            <a:lvl1pPr algn="l">
              <a:defRPr sz="2667" b="1"/>
            </a:lvl1pPr>
          </a:lstStyle>
          <a:p>
            <a:r>
              <a:rPr lang="pt-PT"/>
              <a:t>Clique para editar o estilo</a:t>
            </a:r>
          </a:p>
        </p:txBody>
      </p:sp>
      <p:sp>
        <p:nvSpPr>
          <p:cNvPr id="3" name="Marcador de Posição da Imagem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pt-PT"/>
          </a:p>
        </p:txBody>
      </p:sp>
      <p:sp>
        <p:nvSpPr>
          <p:cNvPr id="4" name="Marcador de Posição do Texto 3"/>
          <p:cNvSpPr>
            <a:spLocks noGrp="1"/>
          </p:cNvSpPr>
          <p:nvPr>
            <p:ph type="body" sz="half" idx="2"/>
          </p:nvPr>
        </p:nvSpPr>
        <p:spPr>
          <a:xfrm>
            <a:off x="2389717" y="5367339"/>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pt-PT"/>
              <a:t>Clique para editar os estilos</a:t>
            </a:r>
          </a:p>
        </p:txBody>
      </p:sp>
      <p:sp>
        <p:nvSpPr>
          <p:cNvPr id="5" name="Marcador de Posição da Data 4"/>
          <p:cNvSpPr>
            <a:spLocks noGrp="1"/>
          </p:cNvSpPr>
          <p:nvPr>
            <p:ph type="dt" sz="half" idx="10"/>
          </p:nvPr>
        </p:nvSpPr>
        <p:spPr>
          <a:xfrm>
            <a:off x="623392" y="6309320"/>
            <a:ext cx="2844800" cy="365125"/>
          </a:xfrm>
          <a:prstGeom prst="rect">
            <a:avLst/>
          </a:prstGeom>
        </p:spPr>
        <p:txBody>
          <a:bodyPr/>
          <a:lstStyle/>
          <a:p>
            <a:pPr defTabSz="1219170"/>
            <a:fld id="{B92AB4F9-EF40-40E8-B585-674C5B079CF9}" type="datetimeFigureOut">
              <a:rPr lang="pt-PT" sz="2400" smtClean="0">
                <a:solidFill>
                  <a:prstClr val="black"/>
                </a:solidFill>
              </a:rPr>
              <a:pPr defTabSz="1219170"/>
              <a:t>30/06/2020</a:t>
            </a:fld>
            <a:endParaRPr lang="pt-PT" sz="2400">
              <a:solidFill>
                <a:prstClr val="black"/>
              </a:solidFill>
            </a:endParaRPr>
          </a:p>
        </p:txBody>
      </p:sp>
      <p:sp>
        <p:nvSpPr>
          <p:cNvPr id="6" name="Marcador de Posição do Rodapé 5"/>
          <p:cNvSpPr>
            <a:spLocks noGrp="1"/>
          </p:cNvSpPr>
          <p:nvPr>
            <p:ph type="ftr" sz="quarter" idx="11"/>
          </p:nvPr>
        </p:nvSpPr>
        <p:spPr>
          <a:xfrm>
            <a:off x="4165600" y="6356352"/>
            <a:ext cx="3860800" cy="365125"/>
          </a:xfrm>
          <a:prstGeom prst="rect">
            <a:avLst/>
          </a:prstGeom>
        </p:spPr>
        <p:txBody>
          <a:bodyPr/>
          <a:lstStyle/>
          <a:p>
            <a:pPr defTabSz="1219170"/>
            <a:endParaRPr lang="pt-PT" sz="2400">
              <a:solidFill>
                <a:prstClr val="black"/>
              </a:solidFill>
            </a:endParaRPr>
          </a:p>
        </p:txBody>
      </p:sp>
      <p:sp>
        <p:nvSpPr>
          <p:cNvPr id="7" name="Marcador de Posição do Número do Diapositivo 6"/>
          <p:cNvSpPr>
            <a:spLocks noGrp="1"/>
          </p:cNvSpPr>
          <p:nvPr>
            <p:ph type="sldNum" sz="quarter" idx="12"/>
          </p:nvPr>
        </p:nvSpPr>
        <p:spPr>
          <a:xfrm>
            <a:off x="8737600" y="6356352"/>
            <a:ext cx="2844800" cy="365125"/>
          </a:xfrm>
          <a:prstGeom prst="rect">
            <a:avLst/>
          </a:prstGeom>
        </p:spPr>
        <p:txBody>
          <a:bodyPr/>
          <a:lstStyle/>
          <a:p>
            <a:pPr defTabSz="1219170"/>
            <a:fld id="{256019A1-F13A-4199-8454-D01F20F3D308}" type="slidenum">
              <a:rPr lang="pt-PT" sz="2400" smtClean="0">
                <a:solidFill>
                  <a:prstClr val="black"/>
                </a:solidFill>
              </a:rPr>
              <a:pPr defTabSz="1219170"/>
              <a:t>‹nº›</a:t>
            </a:fld>
            <a:endParaRPr lang="pt-PT" sz="2400">
              <a:solidFill>
                <a:prstClr val="black"/>
              </a:solidFill>
            </a:endParaRPr>
          </a:p>
        </p:txBody>
      </p:sp>
    </p:spTree>
    <p:extLst>
      <p:ext uri="{BB962C8B-B14F-4D97-AF65-F5344CB8AC3E}">
        <p14:creationId xmlns:p14="http://schemas.microsoft.com/office/powerpoint/2010/main" val="42351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609600" y="452669"/>
            <a:ext cx="10972800" cy="964969"/>
          </a:xfrm>
          <a:prstGeom prst="rect">
            <a:avLst/>
          </a:prstGeom>
        </p:spPr>
        <p:txBody>
          <a:bodyPr vert="horz" lIns="91440" tIns="45720" rIns="91440" bIns="45720" rtlCol="0" anchor="ctr">
            <a:normAutofit/>
          </a:bodyPr>
          <a:lstStyle/>
          <a:p>
            <a:r>
              <a:rPr lang="pt-PT" dirty="0"/>
              <a:t>Clique para editar o estilo</a:t>
            </a:r>
          </a:p>
        </p:txBody>
      </p:sp>
      <p:sp>
        <p:nvSpPr>
          <p:cNvPr id="3" name="Marcador de Posição do Tex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pt-PT" dirty="0"/>
              <a:t>Clique para editar os estilos</a:t>
            </a:r>
          </a:p>
          <a:p>
            <a:pPr lvl="1"/>
            <a:r>
              <a:rPr lang="pt-PT" dirty="0"/>
              <a:t>Segundo nível</a:t>
            </a:r>
          </a:p>
          <a:p>
            <a:pPr lvl="2"/>
            <a:r>
              <a:rPr lang="pt-PT" dirty="0"/>
              <a:t>Terceiro nível</a:t>
            </a:r>
          </a:p>
          <a:p>
            <a:pPr lvl="3"/>
            <a:r>
              <a:rPr lang="pt-PT" dirty="0"/>
              <a:t>Quarto nível</a:t>
            </a:r>
          </a:p>
          <a:p>
            <a:pPr lvl="4"/>
            <a:r>
              <a:rPr lang="pt-PT" dirty="0"/>
              <a:t>Quinto nível</a:t>
            </a:r>
          </a:p>
        </p:txBody>
      </p:sp>
    </p:spTree>
    <p:extLst>
      <p:ext uri="{BB962C8B-B14F-4D97-AF65-F5344CB8AC3E}">
        <p14:creationId xmlns:p14="http://schemas.microsoft.com/office/powerpoint/2010/main" val="251193374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1219170" rtl="0" eaLnBrk="1" latinLnBrk="0" hangingPunct="1">
        <a:lnSpc>
          <a:spcPts val="4533"/>
        </a:lnSpc>
        <a:spcBef>
          <a:spcPct val="0"/>
        </a:spcBef>
        <a:buNone/>
        <a:defRPr sz="42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pt-PT"/>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5.pn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ângulo 5"/>
          <p:cNvSpPr/>
          <p:nvPr/>
        </p:nvSpPr>
        <p:spPr>
          <a:xfrm>
            <a:off x="-21" y="0"/>
            <a:ext cx="3311691" cy="6857998"/>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13" name="Picture 7"/>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74582" y="278048"/>
            <a:ext cx="2763827" cy="1458285"/>
          </a:xfrm>
          <a:prstGeom prst="rect">
            <a:avLst/>
          </a:prstGeom>
          <a:noFill/>
          <a:ln>
            <a:noFill/>
          </a:ln>
          <a:effectLst/>
        </p:spPr>
      </p:pic>
      <p:pic>
        <p:nvPicPr>
          <p:cNvPr id="4" name="Imagem 3"/>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07787" y="4193474"/>
            <a:ext cx="2668421" cy="1440160"/>
          </a:xfrm>
          <a:prstGeom prst="rect">
            <a:avLst/>
          </a:prstGeom>
        </p:spPr>
      </p:pic>
      <p:sp>
        <p:nvSpPr>
          <p:cNvPr id="15" name="CaixaDeTexto 14"/>
          <p:cNvSpPr txBox="1"/>
          <p:nvPr/>
        </p:nvSpPr>
        <p:spPr>
          <a:xfrm>
            <a:off x="9552290" y="6392081"/>
            <a:ext cx="2447595" cy="338554"/>
          </a:xfrm>
          <a:prstGeom prst="rect">
            <a:avLst/>
          </a:prstGeom>
          <a:noFill/>
        </p:spPr>
        <p:txBody>
          <a:bodyPr wrap="square" rtlCol="0">
            <a:spAutoFit/>
          </a:bodyPr>
          <a:lstStyle/>
          <a:p>
            <a:pPr algn="r" defTabSz="1219170">
              <a:spcBef>
                <a:spcPts val="1600"/>
              </a:spcBef>
            </a:pPr>
            <a:r>
              <a:rPr lang="pt-PT" sz="1600" b="1" dirty="0">
                <a:solidFill>
                  <a:prstClr val="black"/>
                </a:solidFill>
                <a:latin typeface="Consolas" panose="020B0609020204030204" pitchFamily="49" charset="0"/>
                <a:cs typeface="Calibri" panose="020F0502020204030204" pitchFamily="34" charset="0"/>
              </a:rPr>
              <a:t>30th </a:t>
            </a:r>
            <a:r>
              <a:rPr lang="pt-PT" sz="1600" b="1" dirty="0" err="1">
                <a:solidFill>
                  <a:prstClr val="black"/>
                </a:solidFill>
                <a:latin typeface="Consolas" panose="020B0609020204030204" pitchFamily="49" charset="0"/>
                <a:cs typeface="Calibri" panose="020F0502020204030204" pitchFamily="34" charset="0"/>
              </a:rPr>
              <a:t>June</a:t>
            </a:r>
            <a:r>
              <a:rPr lang="pt-PT" sz="1600" b="1" dirty="0">
                <a:solidFill>
                  <a:prstClr val="black"/>
                </a:solidFill>
                <a:latin typeface="Consolas" panose="020B0609020204030204" pitchFamily="49" charset="0"/>
                <a:cs typeface="Calibri" panose="020F0502020204030204" pitchFamily="34" charset="0"/>
              </a:rPr>
              <a:t> 2020</a:t>
            </a:r>
          </a:p>
        </p:txBody>
      </p:sp>
      <p:sp>
        <p:nvSpPr>
          <p:cNvPr id="12" name="CaixaDeTexto 11"/>
          <p:cNvSpPr txBox="1"/>
          <p:nvPr/>
        </p:nvSpPr>
        <p:spPr>
          <a:xfrm>
            <a:off x="4058291" y="2061040"/>
            <a:ext cx="7872019" cy="2190343"/>
          </a:xfrm>
          <a:prstGeom prst="rect">
            <a:avLst/>
          </a:prstGeom>
          <a:noFill/>
        </p:spPr>
        <p:txBody>
          <a:bodyPr wrap="square" rtlCol="0">
            <a:spAutoFit/>
          </a:bodyPr>
          <a:lstStyle/>
          <a:p>
            <a:pPr defTabSz="1219170">
              <a:lnSpc>
                <a:spcPct val="150000"/>
              </a:lnSpc>
              <a:spcBef>
                <a:spcPts val="1600"/>
              </a:spcBef>
            </a:pPr>
            <a:r>
              <a:rPr lang="pt-PT" sz="3200" b="1" dirty="0">
                <a:solidFill>
                  <a:prstClr val="black"/>
                </a:solidFill>
                <a:latin typeface="Trebuchet MS" panose="020B0603020202020204" pitchFamily="34" charset="0"/>
                <a:cs typeface="Calibri" panose="020F0502020204030204" pitchFamily="34" charset="0"/>
              </a:rPr>
              <a:t>Project Bebidas+ Circulares </a:t>
            </a:r>
          </a:p>
          <a:p>
            <a:pPr defTabSz="1219170">
              <a:lnSpc>
                <a:spcPct val="150000"/>
              </a:lnSpc>
              <a:spcBef>
                <a:spcPts val="1600"/>
              </a:spcBef>
            </a:pPr>
            <a:r>
              <a:rPr lang="ru-RU" sz="1600" b="1" dirty="0"/>
              <a:t>PROJETO </a:t>
            </a:r>
            <a:r>
              <a:rPr lang="pt-PT" sz="1600" b="1" dirty="0"/>
              <a:t>10_CALL#1</a:t>
            </a:r>
            <a:r>
              <a:rPr lang="pt-PT" sz="1600" dirty="0">
                <a:solidFill>
                  <a:prstClr val="black"/>
                </a:solidFill>
                <a:latin typeface="Trebuchet MS" panose="020B0603020202020204" pitchFamily="34" charset="0"/>
                <a:cs typeface="Calibri" panose="020F0502020204030204" pitchFamily="34" charset="0"/>
              </a:rPr>
              <a:t/>
            </a:r>
            <a:br>
              <a:rPr lang="pt-PT" sz="1600" dirty="0">
                <a:solidFill>
                  <a:prstClr val="black"/>
                </a:solidFill>
                <a:latin typeface="Trebuchet MS" panose="020B0603020202020204" pitchFamily="34" charset="0"/>
                <a:cs typeface="Calibri" panose="020F0502020204030204" pitchFamily="34" charset="0"/>
              </a:rPr>
            </a:br>
            <a:r>
              <a:rPr lang="pt-PT" sz="1600" dirty="0"/>
              <a:t>EEA </a:t>
            </a:r>
            <a:r>
              <a:rPr lang="pt-PT" sz="1600" dirty="0" err="1" smtClean="0"/>
              <a:t>Grants</a:t>
            </a:r>
            <a:r>
              <a:rPr lang="en-US" dirty="0" smtClean="0"/>
              <a:t> </a:t>
            </a:r>
            <a:r>
              <a:rPr lang="en-US" dirty="0"/>
              <a:t>– Deposit refund system for beverage bottles and cans</a:t>
            </a:r>
            <a:r>
              <a:rPr lang="en-US" sz="1600" dirty="0"/>
              <a:t> </a:t>
            </a:r>
            <a:br>
              <a:rPr lang="en-US" sz="1600" dirty="0"/>
            </a:br>
            <a:endParaRPr lang="pt-PT" sz="1600" dirty="0"/>
          </a:p>
        </p:txBody>
      </p:sp>
      <p:cxnSp>
        <p:nvCxnSpPr>
          <p:cNvPr id="3" name="Conexão reta 2">
            <a:extLst>
              <a:ext uri="{FF2B5EF4-FFF2-40B4-BE49-F238E27FC236}">
                <a16:creationId xmlns:a16="http://schemas.microsoft.com/office/drawing/2014/main" id="{F6E72563-5791-4630-B7A0-BDC8A58C6304}"/>
              </a:ext>
            </a:extLst>
          </p:cNvPr>
          <p:cNvCxnSpPr/>
          <p:nvPr/>
        </p:nvCxnSpPr>
        <p:spPr>
          <a:xfrm>
            <a:off x="3981326" y="2846206"/>
            <a:ext cx="7595708"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pic>
        <p:nvPicPr>
          <p:cNvPr id="9" name="Picture 2" descr="APED Logo">
            <a:extLst>
              <a:ext uri="{FF2B5EF4-FFF2-40B4-BE49-F238E27FC236}">
                <a16:creationId xmlns:a16="http://schemas.microsoft.com/office/drawing/2014/main" id="{90D399FE-6426-4737-B01A-60F059E6E4E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4026" y="2212937"/>
            <a:ext cx="2357989" cy="1300823"/>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m 6"/>
          <p:cNvPicPr>
            <a:picLocks noChangeAspect="1"/>
          </p:cNvPicPr>
          <p:nvPr/>
        </p:nvPicPr>
        <p:blipFill>
          <a:blip r:embed="rId6"/>
          <a:stretch>
            <a:fillRect/>
          </a:stretch>
        </p:blipFill>
        <p:spPr>
          <a:xfrm>
            <a:off x="7078894" y="296642"/>
            <a:ext cx="4946792" cy="1053359"/>
          </a:xfrm>
          <a:prstGeom prst="rect">
            <a:avLst/>
          </a:prstGeom>
        </p:spPr>
      </p:pic>
    </p:spTree>
    <p:extLst>
      <p:ext uri="{BB962C8B-B14F-4D97-AF65-F5344CB8AC3E}">
        <p14:creationId xmlns:p14="http://schemas.microsoft.com/office/powerpoint/2010/main" val="317752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"Bebidas+ Circulares”</a:t>
            </a:r>
            <a:r>
              <a:rPr lang="pt-PT" sz="3200" b="1" dirty="0">
                <a:solidFill>
                  <a:prstClr val="black"/>
                </a:solidFill>
                <a:latin typeface="Trebuchet MS" panose="020B0603020202020204" pitchFamily="34" charset="0"/>
                <a:cs typeface="Calibri" panose="020F0502020204030204" pitchFamily="34" charset="0"/>
              </a:rPr>
              <a:t/>
            </a:r>
            <a:br>
              <a:rPr lang="pt-PT" sz="3200" b="1" dirty="0">
                <a:solidFill>
                  <a:prstClr val="black"/>
                </a:solidFill>
                <a:latin typeface="Trebuchet MS" panose="020B0603020202020204" pitchFamily="34" charset="0"/>
                <a:cs typeface="Calibri" panose="020F0502020204030204" pitchFamily="34" charset="0"/>
              </a:rPr>
            </a:br>
            <a:r>
              <a:rPr lang="pt-PT" sz="3200" b="1" dirty="0">
                <a:solidFill>
                  <a:prstClr val="black"/>
                </a:solidFill>
              </a:rPr>
              <a:t>Promoter</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D822441C-41BF-425E-9E81-714BA7F08958}"/>
              </a:ext>
            </a:extLst>
          </p:cNvPr>
          <p:cNvSpPr/>
          <p:nvPr/>
        </p:nvSpPr>
        <p:spPr>
          <a:xfrm>
            <a:off x="527407" y="3059668"/>
            <a:ext cx="3983398" cy="369332"/>
          </a:xfrm>
          <a:prstGeom prst="rect">
            <a:avLst/>
          </a:prstGeom>
        </p:spPr>
        <p:txBody>
          <a:bodyPr wrap="none">
            <a:spAutoFit/>
          </a:bodyPr>
          <a:lstStyle/>
          <a:p>
            <a:r>
              <a:rPr lang="pt-PT" b="1" dirty="0">
                <a:solidFill>
                  <a:srgbClr val="0070C0"/>
                </a:solidFill>
              </a:rPr>
              <a:t>Consortium </a:t>
            </a:r>
            <a:r>
              <a:rPr lang="pt-PT" b="1" dirty="0" err="1">
                <a:solidFill>
                  <a:srgbClr val="0070C0"/>
                </a:solidFill>
              </a:rPr>
              <a:t>formed</a:t>
            </a:r>
            <a:r>
              <a:rPr lang="pt-PT" b="1" dirty="0">
                <a:solidFill>
                  <a:srgbClr val="0070C0"/>
                </a:solidFill>
              </a:rPr>
              <a:t> </a:t>
            </a:r>
            <a:r>
              <a:rPr lang="pt-PT" b="1" dirty="0" err="1">
                <a:solidFill>
                  <a:srgbClr val="0070C0"/>
                </a:solidFill>
              </a:rPr>
              <a:t>by</a:t>
            </a:r>
            <a:r>
              <a:rPr lang="pt-PT" b="1" dirty="0">
                <a:solidFill>
                  <a:srgbClr val="0070C0"/>
                </a:solidFill>
              </a:rPr>
              <a:t> </a:t>
            </a:r>
            <a:r>
              <a:rPr lang="pt-PT" b="1" dirty="0" err="1">
                <a:solidFill>
                  <a:srgbClr val="0070C0"/>
                </a:solidFill>
              </a:rPr>
              <a:t>the</a:t>
            </a:r>
            <a:r>
              <a:rPr lang="pt-PT" b="1" dirty="0">
                <a:solidFill>
                  <a:srgbClr val="0070C0"/>
                </a:solidFill>
              </a:rPr>
              <a:t> </a:t>
            </a:r>
            <a:r>
              <a:rPr lang="pt-PT" b="1" dirty="0" err="1">
                <a:solidFill>
                  <a:srgbClr val="0070C0"/>
                </a:solidFill>
              </a:rPr>
              <a:t>associations</a:t>
            </a:r>
            <a:r>
              <a:rPr lang="pt-PT" b="1" dirty="0">
                <a:solidFill>
                  <a:srgbClr val="0070C0"/>
                </a:solidFill>
              </a:rPr>
              <a:t>:</a:t>
            </a:r>
            <a:endParaRPr lang="pt-PT" dirty="0">
              <a:solidFill>
                <a:srgbClr val="0070C0"/>
              </a:solidFill>
            </a:endParaRPr>
          </a:p>
        </p:txBody>
      </p:sp>
      <p:pic>
        <p:nvPicPr>
          <p:cNvPr id="16" name="Imagem 8">
            <a:extLst>
              <a:ext uri="{FF2B5EF4-FFF2-40B4-BE49-F238E27FC236}">
                <a16:creationId xmlns:a16="http://schemas.microsoft.com/office/drawing/2014/main" id="{4A32576F-4DEB-4468-BFD8-FDE62460F4B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00388" y="3732197"/>
            <a:ext cx="2080130" cy="1080000"/>
          </a:xfrm>
          <a:prstGeom prst="rect">
            <a:avLst/>
          </a:prstGeom>
        </p:spPr>
      </p:pic>
      <p:pic>
        <p:nvPicPr>
          <p:cNvPr id="17" name="Imagem 9">
            <a:extLst>
              <a:ext uri="{FF2B5EF4-FFF2-40B4-BE49-F238E27FC236}">
                <a16:creationId xmlns:a16="http://schemas.microsoft.com/office/drawing/2014/main" id="{7B0A12CE-115A-46AF-B34A-6E405F4A430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0387" y="3619179"/>
            <a:ext cx="2393446" cy="1116000"/>
          </a:xfrm>
          <a:prstGeom prst="rect">
            <a:avLst/>
          </a:prstGeom>
        </p:spPr>
      </p:pic>
      <p:pic>
        <p:nvPicPr>
          <p:cNvPr id="18" name="Imagem 1">
            <a:extLst>
              <a:ext uri="{FF2B5EF4-FFF2-40B4-BE49-F238E27FC236}">
                <a16:creationId xmlns:a16="http://schemas.microsoft.com/office/drawing/2014/main" id="{411FDD0D-6EB5-4530-B20A-08305813935E}"/>
              </a:ext>
            </a:extLst>
          </p:cNvPr>
          <p:cNvPicPr>
            <a:picLocks noChangeAspect="1"/>
          </p:cNvPicPr>
          <p:nvPr/>
        </p:nvPicPr>
        <p:blipFill>
          <a:blip r:embed="rId9"/>
          <a:stretch>
            <a:fillRect/>
          </a:stretch>
        </p:blipFill>
        <p:spPr>
          <a:xfrm>
            <a:off x="5145725" y="3730843"/>
            <a:ext cx="1953630" cy="1080000"/>
          </a:xfrm>
          <a:prstGeom prst="rect">
            <a:avLst/>
          </a:prstGeom>
        </p:spPr>
      </p:pic>
      <p:sp>
        <p:nvSpPr>
          <p:cNvPr id="13" name="Rectangle 12">
            <a:extLst>
              <a:ext uri="{FF2B5EF4-FFF2-40B4-BE49-F238E27FC236}">
                <a16:creationId xmlns:a16="http://schemas.microsoft.com/office/drawing/2014/main" id="{2B8D4BA5-419E-4F85-A518-93C2904331C6}"/>
              </a:ext>
            </a:extLst>
          </p:cNvPr>
          <p:cNvSpPr/>
          <p:nvPr/>
        </p:nvSpPr>
        <p:spPr>
          <a:xfrm>
            <a:off x="514893" y="5214534"/>
            <a:ext cx="11349333" cy="1015663"/>
          </a:xfrm>
          <a:prstGeom prst="rect">
            <a:avLst/>
          </a:prstGeom>
        </p:spPr>
        <p:txBody>
          <a:bodyPr wrap="square">
            <a:spAutoFit/>
          </a:bodyPr>
          <a:lstStyle/>
          <a:p>
            <a:pPr lvl="0" algn="just">
              <a:spcAft>
                <a:spcPts val="0"/>
              </a:spcAft>
            </a:pPr>
            <a:r>
              <a:rPr lang="en-US" sz="2000" dirty="0"/>
              <a:t>Partners with an unique experience at the national level in the design and implementation of a packaging collection system through automatic machines, in particular in the pilot project for the return of plastic beverage bottles promoted by Fundo Ambiental.</a:t>
            </a:r>
          </a:p>
        </p:txBody>
      </p:sp>
    </p:spTree>
    <p:extLst>
      <p:ext uri="{BB962C8B-B14F-4D97-AF65-F5344CB8AC3E}">
        <p14:creationId xmlns:p14="http://schemas.microsoft.com/office/powerpoint/2010/main" val="2719048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Objectives</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13" name="Marcador de Posição de Conteúdo 3">
            <a:extLst>
              <a:ext uri="{FF2B5EF4-FFF2-40B4-BE49-F238E27FC236}">
                <a16:creationId xmlns:a16="http://schemas.microsoft.com/office/drawing/2014/main" id="{42F6F896-5A2D-4502-84F3-AC5861CAAEDE}"/>
              </a:ext>
            </a:extLst>
          </p:cNvPr>
          <p:cNvSpPr>
            <a:spLocks noGrp="1"/>
          </p:cNvSpPr>
          <p:nvPr>
            <p:ph idx="1"/>
          </p:nvPr>
        </p:nvSpPr>
        <p:spPr>
          <a:xfrm>
            <a:off x="527407" y="2994522"/>
            <a:ext cx="11460480" cy="3295804"/>
          </a:xfrm>
        </p:spPr>
        <p:txBody>
          <a:bodyPr>
            <a:noAutofit/>
          </a:bodyPr>
          <a:lstStyle/>
          <a:p>
            <a:pPr marL="380990" lvl="1" defTabSz="914400">
              <a:spcBef>
                <a:spcPts val="600"/>
              </a:spcBef>
              <a:spcAft>
                <a:spcPts val="600"/>
              </a:spcAft>
              <a:buClr>
                <a:schemeClr val="accent5"/>
              </a:buClr>
              <a:buFont typeface="Wingdings" panose="05000000000000000000" pitchFamily="2" charset="2"/>
              <a:buChar char="ü"/>
            </a:pPr>
            <a:r>
              <a:rPr lang="en-US" sz="2000" dirty="0"/>
              <a:t>Implementation of an incentive system with the attribution of a reward to the consumer for the return of non-reusable drinking bottles or cans, contributing to their recycling and production of high quality recycled material, compatible with the incorporation on the production of new beverage packaging, promoting the circularity of the recovered materials</a:t>
            </a:r>
            <a:endParaRPr lang="pt-PT" sz="2000" dirty="0"/>
          </a:p>
          <a:p>
            <a:pPr marL="380990" lvl="1" defTabSz="914400">
              <a:spcBef>
                <a:spcPts val="600"/>
              </a:spcBef>
              <a:spcAft>
                <a:spcPts val="600"/>
              </a:spcAft>
              <a:buClr>
                <a:schemeClr val="accent5"/>
              </a:buClr>
              <a:buFont typeface="Wingdings" panose="05000000000000000000" pitchFamily="2" charset="2"/>
              <a:buChar char="ü"/>
            </a:pPr>
            <a:r>
              <a:rPr lang="en-US" sz="2000" dirty="0"/>
              <a:t>Test a solution based on the collection with automatic machines in a restrict area – municipality with a high population density – </a:t>
            </a:r>
            <a:r>
              <a:rPr lang="en-US" sz="2000" dirty="0" err="1"/>
              <a:t>Lisboa</a:t>
            </a:r>
            <a:r>
              <a:rPr lang="en-US" sz="2000" dirty="0"/>
              <a:t> – evaluating </a:t>
            </a:r>
            <a:r>
              <a:rPr lang="en-US" sz="2000"/>
              <a:t>population </a:t>
            </a:r>
            <a:r>
              <a:rPr lang="en-US" sz="2000" smtClean="0"/>
              <a:t>adherence </a:t>
            </a:r>
            <a:r>
              <a:rPr lang="en-US" sz="2000" dirty="0"/>
              <a:t>to this new collecting mechanism</a:t>
            </a:r>
            <a:endParaRPr lang="pt-PT" sz="2000" dirty="0"/>
          </a:p>
        </p:txBody>
      </p:sp>
    </p:spTree>
    <p:extLst>
      <p:ext uri="{BB962C8B-B14F-4D97-AF65-F5344CB8AC3E}">
        <p14:creationId xmlns:p14="http://schemas.microsoft.com/office/powerpoint/2010/main" val="748512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"Bebidas+ Circulares”</a:t>
            </a:r>
            <a:r>
              <a:rPr lang="pt-PT" sz="3200" b="1" dirty="0">
                <a:solidFill>
                  <a:prstClr val="black"/>
                </a:solidFill>
                <a:latin typeface="Trebuchet MS" panose="020B0603020202020204" pitchFamily="34" charset="0"/>
                <a:cs typeface="Calibri" panose="020F0502020204030204" pitchFamily="34" charset="0"/>
              </a:rPr>
              <a:t/>
            </a:r>
            <a:br>
              <a:rPr lang="pt-PT" sz="3200" b="1" dirty="0">
                <a:solidFill>
                  <a:prstClr val="black"/>
                </a:solidFill>
                <a:latin typeface="Trebuchet MS" panose="020B0603020202020204" pitchFamily="34" charset="0"/>
                <a:cs typeface="Calibri" panose="020F0502020204030204" pitchFamily="34" charset="0"/>
              </a:rPr>
            </a:br>
            <a:r>
              <a:rPr lang="pt-PT" sz="3200" b="1" dirty="0">
                <a:solidFill>
                  <a:prstClr val="black"/>
                </a:solidFill>
              </a:rPr>
              <a:t>Main characteristics</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13" name="Marcador de Posição de Conteúdo 3">
            <a:extLst>
              <a:ext uri="{FF2B5EF4-FFF2-40B4-BE49-F238E27FC236}">
                <a16:creationId xmlns:a16="http://schemas.microsoft.com/office/drawing/2014/main" id="{42F6F896-5A2D-4502-84F3-AC5861CAAEDE}"/>
              </a:ext>
            </a:extLst>
          </p:cNvPr>
          <p:cNvSpPr>
            <a:spLocks noGrp="1"/>
          </p:cNvSpPr>
          <p:nvPr>
            <p:ph idx="1"/>
          </p:nvPr>
        </p:nvSpPr>
        <p:spPr>
          <a:xfrm>
            <a:off x="403746" y="2763410"/>
            <a:ext cx="11460480" cy="3295804"/>
          </a:xfrm>
        </p:spPr>
        <p:txBody>
          <a:bodyPr>
            <a:noAutofit/>
          </a:bodyPr>
          <a:lstStyle/>
          <a:p>
            <a:pPr marL="380990" lvl="1" defTabSz="914400">
              <a:spcBef>
                <a:spcPts val="600"/>
              </a:spcBef>
              <a:spcAft>
                <a:spcPts val="600"/>
              </a:spcAft>
              <a:buClr>
                <a:schemeClr val="accent5"/>
              </a:buClr>
              <a:buFont typeface="Wingdings" panose="05000000000000000000" pitchFamily="2" charset="2"/>
              <a:buChar char="ü"/>
            </a:pPr>
            <a:r>
              <a:rPr lang="pt-PT" sz="2000" u="sng" dirty="0" err="1"/>
              <a:t>Localization</a:t>
            </a:r>
            <a:r>
              <a:rPr lang="pt-PT" sz="2000" u="sng" dirty="0"/>
              <a:t>:</a:t>
            </a:r>
            <a:r>
              <a:rPr lang="pt-PT" sz="2000" dirty="0"/>
              <a:t> </a:t>
            </a:r>
            <a:r>
              <a:rPr lang="en-US" sz="2000" dirty="0"/>
              <a:t>Project to be part of the “</a:t>
            </a:r>
            <a:r>
              <a:rPr lang="en-US" sz="2000" dirty="0" err="1"/>
              <a:t>Lisboa</a:t>
            </a:r>
            <a:r>
              <a:rPr lang="en-US" sz="2000" dirty="0"/>
              <a:t> Capital Verde” program, with the collaboration of C.M. </a:t>
            </a:r>
            <a:r>
              <a:rPr lang="en-US" sz="2000" dirty="0" err="1"/>
              <a:t>Lisboa</a:t>
            </a:r>
            <a:r>
              <a:rPr lang="en-US" sz="2000" dirty="0"/>
              <a:t> and </a:t>
            </a:r>
            <a:r>
              <a:rPr lang="en-US" sz="2000" dirty="0" err="1"/>
              <a:t>Valorsul</a:t>
            </a:r>
            <a:r>
              <a:rPr lang="en-US" sz="2000" dirty="0"/>
              <a:t> </a:t>
            </a:r>
          </a:p>
          <a:p>
            <a:pPr marL="380990" lvl="1" defTabSz="914400">
              <a:spcBef>
                <a:spcPts val="600"/>
              </a:spcBef>
              <a:spcAft>
                <a:spcPts val="600"/>
              </a:spcAft>
              <a:buClr>
                <a:schemeClr val="accent5"/>
              </a:buClr>
              <a:buFont typeface="Wingdings" panose="05000000000000000000" pitchFamily="2" charset="2"/>
              <a:buChar char="ü"/>
            </a:pPr>
            <a:r>
              <a:rPr lang="pt-PT" sz="2000" u="sng" dirty="0" err="1"/>
              <a:t>Dimension</a:t>
            </a:r>
            <a:r>
              <a:rPr lang="pt-PT" sz="2000" u="sng" dirty="0"/>
              <a:t>:</a:t>
            </a:r>
            <a:r>
              <a:rPr lang="pt-PT" sz="2000" dirty="0"/>
              <a:t> </a:t>
            </a:r>
            <a:r>
              <a:rPr lang="pt-PT" sz="2000" dirty="0" err="1"/>
              <a:t>Installation</a:t>
            </a:r>
            <a:r>
              <a:rPr lang="pt-PT" sz="2000" dirty="0"/>
              <a:t> </a:t>
            </a:r>
            <a:r>
              <a:rPr lang="pt-PT" sz="2000" dirty="0" err="1"/>
              <a:t>of</a:t>
            </a:r>
            <a:r>
              <a:rPr lang="pt-PT" sz="2000" dirty="0"/>
              <a:t> 11 </a:t>
            </a:r>
            <a:r>
              <a:rPr lang="pt-PT" sz="2000" dirty="0" err="1"/>
              <a:t>machines</a:t>
            </a:r>
            <a:r>
              <a:rPr lang="pt-PT" sz="2000" dirty="0"/>
              <a:t> </a:t>
            </a:r>
          </a:p>
          <a:p>
            <a:pPr marL="380990" lvl="1" defTabSz="914400">
              <a:spcBef>
                <a:spcPts val="600"/>
              </a:spcBef>
              <a:spcAft>
                <a:spcPts val="600"/>
              </a:spcAft>
              <a:buClr>
                <a:schemeClr val="accent5"/>
              </a:buClr>
              <a:buFont typeface="Wingdings" panose="05000000000000000000" pitchFamily="2" charset="2"/>
              <a:buChar char="ü"/>
            </a:pPr>
            <a:r>
              <a:rPr lang="pt-PT" sz="2000" u="sng" dirty="0"/>
              <a:t>Packaging covered:</a:t>
            </a:r>
            <a:r>
              <a:rPr lang="pt-PT" sz="2000" dirty="0"/>
              <a:t> Plastic and Metal drinking packages (+Glass, </a:t>
            </a:r>
            <a:r>
              <a:rPr lang="en-US" sz="2000" dirty="0"/>
              <a:t>to be assessed</a:t>
            </a:r>
            <a:r>
              <a:rPr lang="pt-PT" sz="2000" dirty="0"/>
              <a:t>) </a:t>
            </a:r>
          </a:p>
          <a:p>
            <a:pPr marL="380990" lvl="1" defTabSz="914400">
              <a:spcBef>
                <a:spcPts val="600"/>
              </a:spcBef>
              <a:spcAft>
                <a:spcPts val="600"/>
              </a:spcAft>
              <a:buClr>
                <a:schemeClr val="accent5"/>
              </a:buClr>
              <a:buFont typeface="Wingdings" panose="05000000000000000000" pitchFamily="2" charset="2"/>
              <a:buChar char="ü"/>
            </a:pPr>
            <a:r>
              <a:rPr lang="pt-PT" sz="2000" u="sng" dirty="0"/>
              <a:t>Incentive:</a:t>
            </a:r>
            <a:r>
              <a:rPr lang="pt-PT" sz="2000" dirty="0"/>
              <a:t> </a:t>
            </a:r>
            <a:r>
              <a:rPr lang="en-US" sz="2000" dirty="0"/>
              <a:t>Attribution of an incentive of equal value to the one defined on the Dispatch 6534/2019, ensuring harmonization and comparability between projects that will take place simultaneously</a:t>
            </a:r>
            <a:endParaRPr lang="pt-PT" sz="2000" dirty="0"/>
          </a:p>
          <a:p>
            <a:pPr marL="380990" lvl="1" defTabSz="914400">
              <a:spcBef>
                <a:spcPts val="600"/>
              </a:spcBef>
              <a:spcAft>
                <a:spcPts val="600"/>
              </a:spcAft>
              <a:buClr>
                <a:schemeClr val="accent5"/>
              </a:buClr>
              <a:buFont typeface="Wingdings" panose="05000000000000000000" pitchFamily="2" charset="2"/>
              <a:buChar char="ü"/>
            </a:pPr>
            <a:r>
              <a:rPr lang="pt-PT" sz="2000" u="sng" dirty="0"/>
              <a:t>Project </a:t>
            </a:r>
            <a:r>
              <a:rPr lang="pt-PT" sz="2000" u="sng" dirty="0" err="1"/>
              <a:t>duration</a:t>
            </a:r>
            <a:r>
              <a:rPr lang="pt-PT" sz="2000" u="sng" dirty="0"/>
              <a:t>:</a:t>
            </a:r>
            <a:r>
              <a:rPr lang="pt-PT" sz="2000" dirty="0"/>
              <a:t> 18 </a:t>
            </a:r>
            <a:r>
              <a:rPr lang="pt-PT" sz="2000" dirty="0" err="1"/>
              <a:t>months</a:t>
            </a:r>
            <a:endParaRPr lang="pt-PT" sz="2000" dirty="0"/>
          </a:p>
          <a:p>
            <a:pPr marL="380990" lvl="1" defTabSz="914400">
              <a:spcBef>
                <a:spcPts val="600"/>
              </a:spcBef>
              <a:spcAft>
                <a:spcPts val="600"/>
              </a:spcAft>
              <a:buClr>
                <a:schemeClr val="accent5"/>
              </a:buClr>
              <a:buFont typeface="Wingdings" panose="05000000000000000000" pitchFamily="2" charset="2"/>
              <a:buChar char="ü"/>
            </a:pPr>
            <a:r>
              <a:rPr lang="pt-PT" sz="2000" u="sng" dirty="0"/>
              <a:t>Budget</a:t>
            </a:r>
            <a:r>
              <a:rPr lang="pt-PT" sz="2000" dirty="0"/>
              <a:t>: 999,503 € (899,553 € financed by EEA Grants Program)</a:t>
            </a:r>
          </a:p>
        </p:txBody>
      </p:sp>
    </p:spTree>
    <p:extLst>
      <p:ext uri="{BB962C8B-B14F-4D97-AF65-F5344CB8AC3E}">
        <p14:creationId xmlns:p14="http://schemas.microsoft.com/office/powerpoint/2010/main" val="344801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"Bebidas+ Circulares”</a:t>
            </a:r>
            <a:r>
              <a:rPr lang="pt-PT" sz="3200" b="1" dirty="0">
                <a:solidFill>
                  <a:prstClr val="black"/>
                </a:solidFill>
                <a:latin typeface="Trebuchet MS" panose="020B0603020202020204" pitchFamily="34" charset="0"/>
                <a:cs typeface="Calibri" panose="020F0502020204030204" pitchFamily="34" charset="0"/>
              </a:rPr>
              <a:t/>
            </a:r>
            <a:br>
              <a:rPr lang="pt-PT" sz="3200" b="1" dirty="0">
                <a:solidFill>
                  <a:prstClr val="black"/>
                </a:solidFill>
                <a:latin typeface="Trebuchet MS" panose="020B0603020202020204" pitchFamily="34" charset="0"/>
                <a:cs typeface="Calibri" panose="020F0502020204030204" pitchFamily="34" charset="0"/>
              </a:rPr>
            </a:br>
            <a:r>
              <a:rPr lang="pt-PT" sz="3200" b="1" dirty="0">
                <a:solidFill>
                  <a:prstClr val="black"/>
                </a:solidFill>
              </a:rPr>
              <a:t>Localization</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13" name="Marcador de Posição de Conteúdo 3">
            <a:extLst>
              <a:ext uri="{FF2B5EF4-FFF2-40B4-BE49-F238E27FC236}">
                <a16:creationId xmlns:a16="http://schemas.microsoft.com/office/drawing/2014/main" id="{42F6F896-5A2D-4502-84F3-AC5861CAAEDE}"/>
              </a:ext>
            </a:extLst>
          </p:cNvPr>
          <p:cNvSpPr>
            <a:spLocks noGrp="1"/>
          </p:cNvSpPr>
          <p:nvPr>
            <p:ph idx="1"/>
          </p:nvPr>
        </p:nvSpPr>
        <p:spPr>
          <a:xfrm>
            <a:off x="527407" y="2803603"/>
            <a:ext cx="7958165" cy="3295804"/>
          </a:xfrm>
        </p:spPr>
        <p:txBody>
          <a:bodyPr>
            <a:noAutofit/>
          </a:bodyPr>
          <a:lstStyle/>
          <a:p>
            <a:pPr marL="380990" indent="-380990" defTabSz="914400">
              <a:spcBef>
                <a:spcPts val="600"/>
              </a:spcBef>
              <a:spcAft>
                <a:spcPts val="600"/>
              </a:spcAft>
              <a:buClr>
                <a:schemeClr val="accent5"/>
              </a:buClr>
              <a:buFont typeface="Wingdings" panose="05000000000000000000" pitchFamily="2" charset="2"/>
              <a:buChar char="ü"/>
            </a:pPr>
            <a:r>
              <a:rPr lang="en-US" sz="2000" dirty="0"/>
              <a:t>Project to be implemented in </a:t>
            </a:r>
            <a:r>
              <a:rPr lang="en-US" sz="2000" dirty="0" err="1"/>
              <a:t>Lisboa</a:t>
            </a:r>
            <a:r>
              <a:rPr lang="pt-PT" sz="2000" dirty="0"/>
              <a:t>: </a:t>
            </a:r>
            <a:r>
              <a:rPr lang="en-US" sz="2000" dirty="0"/>
              <a:t>concentration in a municipality, increasing the representativity of the sample and allowing a better monitoring consumer behavior</a:t>
            </a:r>
            <a:endParaRPr lang="pt-PT" sz="2000" dirty="0"/>
          </a:p>
          <a:p>
            <a:pPr marL="380990" indent="-380990" defTabSz="914400">
              <a:spcBef>
                <a:spcPts val="600"/>
              </a:spcBef>
              <a:spcAft>
                <a:spcPts val="600"/>
              </a:spcAft>
              <a:buClr>
                <a:schemeClr val="accent5"/>
              </a:buClr>
              <a:buFont typeface="Wingdings" panose="05000000000000000000" pitchFamily="2" charset="2"/>
              <a:buChar char="ü"/>
            </a:pPr>
            <a:r>
              <a:rPr lang="pt-PT" sz="2000" dirty="0"/>
              <a:t>11 </a:t>
            </a:r>
            <a:r>
              <a:rPr lang="pt-PT" sz="2000" dirty="0" err="1"/>
              <a:t>Recovery</a:t>
            </a:r>
            <a:r>
              <a:rPr lang="pt-PT" sz="2000" dirty="0"/>
              <a:t> </a:t>
            </a:r>
            <a:r>
              <a:rPr lang="pt-PT" sz="2000" dirty="0" err="1"/>
              <a:t>points</a:t>
            </a:r>
            <a:r>
              <a:rPr lang="pt-PT" sz="2000" dirty="0"/>
              <a:t> (RVM) </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Placement of 2 machines in each of the 5 UIT (Territorial Intervention Unit)</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Covering different segments of retail trade (including smaller stores) and participatory balance in terms of shopping areas</a:t>
            </a:r>
          </a:p>
        </p:txBody>
      </p:sp>
      <p:pic>
        <p:nvPicPr>
          <p:cNvPr id="1026" name="Picture 2">
            <a:extLst>
              <a:ext uri="{FF2B5EF4-FFF2-40B4-BE49-F238E27FC236}">
                <a16:creationId xmlns:a16="http://schemas.microsoft.com/office/drawing/2014/main" id="{4C13F17B-C8BD-4D98-A41E-B302CB15B2C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85572" y="2411103"/>
            <a:ext cx="3378654" cy="35273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81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"Bebidas+ Circulares”</a:t>
            </a:r>
            <a:r>
              <a:rPr lang="pt-PT" sz="3200" b="1" dirty="0">
                <a:solidFill>
                  <a:prstClr val="black"/>
                </a:solidFill>
                <a:latin typeface="Trebuchet MS" panose="020B0603020202020204" pitchFamily="34" charset="0"/>
                <a:cs typeface="Calibri" panose="020F0502020204030204" pitchFamily="34" charset="0"/>
              </a:rPr>
              <a:t/>
            </a:r>
            <a:br>
              <a:rPr lang="pt-PT" sz="3200" b="1" dirty="0">
                <a:solidFill>
                  <a:prstClr val="black"/>
                </a:solidFill>
                <a:latin typeface="Trebuchet MS" panose="020B0603020202020204" pitchFamily="34" charset="0"/>
                <a:cs typeface="Calibri" panose="020F0502020204030204" pitchFamily="34" charset="0"/>
              </a:rPr>
            </a:br>
            <a:r>
              <a:rPr lang="pt-PT" sz="3200" b="1" dirty="0">
                <a:solidFill>
                  <a:prstClr val="black"/>
                </a:solidFill>
              </a:rPr>
              <a:t>Incentive</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14" name="Retângulo 4">
            <a:extLst>
              <a:ext uri="{FF2B5EF4-FFF2-40B4-BE49-F238E27FC236}">
                <a16:creationId xmlns:a16="http://schemas.microsoft.com/office/drawing/2014/main" id="{0F8B057D-3C67-46DA-A5BD-6FDF89A8A393}"/>
              </a:ext>
            </a:extLst>
          </p:cNvPr>
          <p:cNvSpPr/>
          <p:nvPr/>
        </p:nvSpPr>
        <p:spPr>
          <a:xfrm>
            <a:off x="548114" y="4546512"/>
            <a:ext cx="11316112" cy="425501"/>
          </a:xfrm>
          <a:prstGeom prst="rect">
            <a:avLst/>
          </a:prstGeom>
        </p:spPr>
        <p:txBody>
          <a:bodyPr wrap="square">
            <a:spAutoFit/>
          </a:bodyPr>
          <a:lstStyle/>
          <a:p>
            <a:pPr marL="380990" indent="-380990">
              <a:lnSpc>
                <a:spcPct val="115000"/>
              </a:lnSpc>
              <a:spcAft>
                <a:spcPts val="2400"/>
              </a:spcAft>
              <a:buClr>
                <a:schemeClr val="accent5"/>
              </a:buClr>
              <a:buFont typeface="Wingdings" panose="05000000000000000000" pitchFamily="2" charset="2"/>
              <a:buChar char="ü"/>
            </a:pPr>
            <a:r>
              <a:rPr lang="en-US" sz="2000" dirty="0"/>
              <a:t>Award to be attributed through ticket for use in purchases or donations to social institutions</a:t>
            </a:r>
          </a:p>
        </p:txBody>
      </p:sp>
      <p:graphicFrame>
        <p:nvGraphicFramePr>
          <p:cNvPr id="15" name="Tabela 6">
            <a:extLst>
              <a:ext uri="{FF2B5EF4-FFF2-40B4-BE49-F238E27FC236}">
                <a16:creationId xmlns:a16="http://schemas.microsoft.com/office/drawing/2014/main" id="{A2C52D54-E760-4463-88C3-15995194F0DB}"/>
              </a:ext>
            </a:extLst>
          </p:cNvPr>
          <p:cNvGraphicFramePr>
            <a:graphicFrameLocks noGrp="1"/>
          </p:cNvGraphicFramePr>
          <p:nvPr>
            <p:extLst>
              <p:ext uri="{D42A27DB-BD31-4B8C-83A1-F6EECF244321}">
                <p14:modId xmlns:p14="http://schemas.microsoft.com/office/powerpoint/2010/main" val="423980773"/>
              </p:ext>
            </p:extLst>
          </p:nvPr>
        </p:nvGraphicFramePr>
        <p:xfrm>
          <a:off x="2585973" y="2767065"/>
          <a:ext cx="5472608" cy="1433537"/>
        </p:xfrm>
        <a:graphic>
          <a:graphicData uri="http://schemas.openxmlformats.org/drawingml/2006/table">
            <a:tbl>
              <a:tblPr>
                <a:tableStyleId>{FABFCF23-3B69-468F-B69F-88F6DE6A72F2}</a:tableStyleId>
              </a:tblPr>
              <a:tblGrid>
                <a:gridCol w="2736304">
                  <a:extLst>
                    <a:ext uri="{9D8B030D-6E8A-4147-A177-3AD203B41FA5}">
                      <a16:colId xmlns:a16="http://schemas.microsoft.com/office/drawing/2014/main" val="828413931"/>
                    </a:ext>
                  </a:extLst>
                </a:gridCol>
                <a:gridCol w="2736304">
                  <a:extLst>
                    <a:ext uri="{9D8B030D-6E8A-4147-A177-3AD203B41FA5}">
                      <a16:colId xmlns:a16="http://schemas.microsoft.com/office/drawing/2014/main" val="2924510060"/>
                    </a:ext>
                  </a:extLst>
                </a:gridCol>
              </a:tblGrid>
              <a:tr h="685761">
                <a:tc>
                  <a:txBody>
                    <a:bodyPr/>
                    <a:lstStyle/>
                    <a:p>
                      <a:pPr indent="-89535" algn="ctr">
                        <a:lnSpc>
                          <a:spcPct val="115000"/>
                        </a:lnSpc>
                        <a:spcAft>
                          <a:spcPts val="0"/>
                        </a:spcAft>
                      </a:pPr>
                      <a:r>
                        <a:rPr lang="en-GB" sz="1900" dirty="0">
                          <a:solidFill>
                            <a:schemeClr val="bg1"/>
                          </a:solidFill>
                          <a:effectLst/>
                        </a:rPr>
                        <a:t>Packing capacity</a:t>
                      </a:r>
                    </a:p>
                  </a:txBody>
                  <a:tcPr marT="0" marB="0">
                    <a:lnR w="12700" cap="flat" cmpd="sng" algn="ctr">
                      <a:solidFill>
                        <a:schemeClr val="bg1"/>
                      </a:solidFill>
                      <a:prstDash val="solid"/>
                      <a:round/>
                      <a:headEnd type="none" w="med" len="med"/>
                      <a:tailEnd type="none" w="med" len="med"/>
                    </a:lnR>
                    <a:solidFill>
                      <a:schemeClr val="accent5">
                        <a:lumMod val="75000"/>
                      </a:schemeClr>
                    </a:solidFill>
                  </a:tcPr>
                </a:tc>
                <a:tc>
                  <a:txBody>
                    <a:bodyPr/>
                    <a:lstStyle/>
                    <a:p>
                      <a:pPr indent="-89535" algn="ctr">
                        <a:lnSpc>
                          <a:spcPct val="115000"/>
                        </a:lnSpc>
                        <a:spcAft>
                          <a:spcPts val="0"/>
                        </a:spcAft>
                      </a:pPr>
                      <a:r>
                        <a:rPr lang="en-GB" sz="1900" dirty="0">
                          <a:solidFill>
                            <a:schemeClr val="bg1"/>
                          </a:solidFill>
                          <a:effectLst/>
                        </a:rPr>
                        <a:t>Prize amount</a:t>
                      </a:r>
                      <a:endParaRPr lang="pt-PT" sz="1900" dirty="0">
                        <a:solidFill>
                          <a:schemeClr val="bg1"/>
                        </a:solidFill>
                        <a:effectLst/>
                        <a:latin typeface="Times New Roman" panose="02020603050405020304" pitchFamily="18" charset="0"/>
                        <a:ea typeface="Times New Roman" panose="02020603050405020304" pitchFamily="18" charset="0"/>
                      </a:endParaRPr>
                    </a:p>
                  </a:txBody>
                  <a:tcPr marT="0" marB="0">
                    <a:lnL w="12700" cap="flat" cmpd="sng" algn="ctr">
                      <a:solidFill>
                        <a:schemeClr val="bg1"/>
                      </a:solidFill>
                      <a:prstDash val="solid"/>
                      <a:round/>
                      <a:headEnd type="none" w="med" len="med"/>
                      <a:tailEnd type="none" w="med" len="med"/>
                    </a:lnL>
                    <a:solidFill>
                      <a:schemeClr val="accent5">
                        <a:lumMod val="75000"/>
                      </a:schemeClr>
                    </a:solidFill>
                  </a:tcPr>
                </a:tc>
                <a:extLst>
                  <a:ext uri="{0D108BD9-81ED-4DB2-BD59-A6C34878D82A}">
                    <a16:rowId xmlns:a16="http://schemas.microsoft.com/office/drawing/2014/main" val="1357223472"/>
                  </a:ext>
                </a:extLst>
              </a:tr>
              <a:tr h="373888">
                <a:tc>
                  <a:txBody>
                    <a:bodyPr/>
                    <a:lstStyle/>
                    <a:p>
                      <a:pPr indent="-89535" algn="ctr">
                        <a:lnSpc>
                          <a:spcPct val="115000"/>
                        </a:lnSpc>
                        <a:spcAft>
                          <a:spcPts val="0"/>
                        </a:spcAft>
                      </a:pPr>
                      <a:r>
                        <a:rPr lang="en-GB" sz="2100" dirty="0">
                          <a:effectLst/>
                        </a:rPr>
                        <a:t>≤ 0.5 L</a:t>
                      </a:r>
                      <a:endParaRPr lang="pt-PT" sz="2100" dirty="0">
                        <a:effectLst/>
                        <a:latin typeface="Times New Roman" panose="02020603050405020304" pitchFamily="18" charset="0"/>
                        <a:ea typeface="Times New Roman" panose="02020603050405020304" pitchFamily="18" charset="0"/>
                      </a:endParaRPr>
                    </a:p>
                  </a:txBody>
                  <a:tcPr marT="0" marB="0" anchor="ctr">
                    <a:lnR w="12700" cap="flat" cmpd="sng" algn="ctr">
                      <a:solidFill>
                        <a:schemeClr val="accent5">
                          <a:lumMod val="75000"/>
                        </a:schemeClr>
                      </a:solidFill>
                      <a:prstDash val="solid"/>
                      <a:round/>
                      <a:headEnd type="none" w="med" len="med"/>
                      <a:tailEnd type="none" w="med" len="med"/>
                    </a:lnR>
                  </a:tcPr>
                </a:tc>
                <a:tc>
                  <a:txBody>
                    <a:bodyPr/>
                    <a:lstStyle/>
                    <a:p>
                      <a:pPr indent="-89535" algn="ctr">
                        <a:lnSpc>
                          <a:spcPct val="115000"/>
                        </a:lnSpc>
                        <a:spcAft>
                          <a:spcPts val="0"/>
                        </a:spcAft>
                      </a:pPr>
                      <a:r>
                        <a:rPr lang="en-GB" sz="2100" dirty="0">
                          <a:effectLst/>
                        </a:rPr>
                        <a:t>0.02€</a:t>
                      </a:r>
                      <a:endParaRPr lang="pt-PT" sz="2100" dirty="0">
                        <a:effectLst/>
                        <a:latin typeface="Times New Roman" panose="02020603050405020304" pitchFamily="18" charset="0"/>
                        <a:ea typeface="Times New Roman" panose="02020603050405020304" pitchFamily="18" charset="0"/>
                      </a:endParaRPr>
                    </a:p>
                  </a:txBody>
                  <a:tcPr marT="0" marB="0" anchor="ctr">
                    <a:lnL w="12700" cap="flat" cmpd="sng" algn="ctr">
                      <a:solidFill>
                        <a:schemeClr val="accent5">
                          <a:lumMod val="75000"/>
                        </a:schemeClr>
                      </a:solidFill>
                      <a:prstDash val="solid"/>
                      <a:round/>
                      <a:headEnd type="none" w="med" len="med"/>
                      <a:tailEnd type="none" w="med" len="med"/>
                    </a:lnL>
                  </a:tcPr>
                </a:tc>
                <a:extLst>
                  <a:ext uri="{0D108BD9-81ED-4DB2-BD59-A6C34878D82A}">
                    <a16:rowId xmlns:a16="http://schemas.microsoft.com/office/drawing/2014/main" val="3726661267"/>
                  </a:ext>
                </a:extLst>
              </a:tr>
              <a:tr h="373888">
                <a:tc>
                  <a:txBody>
                    <a:bodyPr/>
                    <a:lstStyle/>
                    <a:p>
                      <a:pPr indent="-89535" algn="ctr">
                        <a:lnSpc>
                          <a:spcPct val="115000"/>
                        </a:lnSpc>
                        <a:spcAft>
                          <a:spcPts val="0"/>
                        </a:spcAft>
                      </a:pPr>
                      <a:r>
                        <a:rPr lang="en-GB" sz="2100" dirty="0">
                          <a:effectLst/>
                        </a:rPr>
                        <a:t>&gt; 0.5 L and ≤ 2 L</a:t>
                      </a:r>
                      <a:endParaRPr lang="pt-PT" sz="2100" dirty="0">
                        <a:effectLst/>
                        <a:latin typeface="Times New Roman" panose="02020603050405020304" pitchFamily="18" charset="0"/>
                        <a:ea typeface="Times New Roman" panose="02020603050405020304" pitchFamily="18" charset="0"/>
                      </a:endParaRPr>
                    </a:p>
                  </a:txBody>
                  <a:tcPr marT="0" marB="0" anchor="ctr">
                    <a:lnR w="12700" cap="flat" cmpd="sng" algn="ctr">
                      <a:solidFill>
                        <a:schemeClr val="accent5">
                          <a:lumMod val="75000"/>
                        </a:schemeClr>
                      </a:solidFill>
                      <a:prstDash val="solid"/>
                      <a:round/>
                      <a:headEnd type="none" w="med" len="med"/>
                      <a:tailEnd type="none" w="med" len="med"/>
                    </a:lnR>
                  </a:tcPr>
                </a:tc>
                <a:tc>
                  <a:txBody>
                    <a:bodyPr/>
                    <a:lstStyle/>
                    <a:p>
                      <a:pPr indent="-89535" algn="ctr">
                        <a:lnSpc>
                          <a:spcPct val="115000"/>
                        </a:lnSpc>
                        <a:spcAft>
                          <a:spcPts val="0"/>
                        </a:spcAft>
                      </a:pPr>
                      <a:r>
                        <a:rPr lang="en-GB" sz="2100" dirty="0">
                          <a:effectLst/>
                        </a:rPr>
                        <a:t>0.05€</a:t>
                      </a:r>
                      <a:endParaRPr lang="pt-PT" sz="2100" dirty="0">
                        <a:effectLst/>
                        <a:latin typeface="Times New Roman" panose="02020603050405020304" pitchFamily="18" charset="0"/>
                        <a:ea typeface="Times New Roman" panose="02020603050405020304" pitchFamily="18" charset="0"/>
                      </a:endParaRPr>
                    </a:p>
                  </a:txBody>
                  <a:tcPr marT="0" marB="0" anchor="ctr">
                    <a:lnL w="12700" cap="flat" cmpd="sng" algn="ctr">
                      <a:solidFill>
                        <a:schemeClr val="accent5">
                          <a:lumMod val="75000"/>
                        </a:schemeClr>
                      </a:solidFill>
                      <a:prstDash val="solid"/>
                      <a:round/>
                      <a:headEnd type="none" w="med" len="med"/>
                      <a:tailEnd type="none" w="med" len="med"/>
                    </a:lnL>
                  </a:tcPr>
                </a:tc>
                <a:extLst>
                  <a:ext uri="{0D108BD9-81ED-4DB2-BD59-A6C34878D82A}">
                    <a16:rowId xmlns:a16="http://schemas.microsoft.com/office/drawing/2014/main" val="928401586"/>
                  </a:ext>
                </a:extLst>
              </a:tr>
            </a:tbl>
          </a:graphicData>
        </a:graphic>
      </p:graphicFrame>
      <p:pic>
        <p:nvPicPr>
          <p:cNvPr id="16" name="Imagem 26">
            <a:extLst>
              <a:ext uri="{FF2B5EF4-FFF2-40B4-BE49-F238E27FC236}">
                <a16:creationId xmlns:a16="http://schemas.microsoft.com/office/drawing/2014/main" id="{A0FE025D-14EB-44F6-A60F-E220D0185056}"/>
              </a:ext>
            </a:extLst>
          </p:cNvPr>
          <p:cNvPicPr>
            <a:picLocks noChangeAspect="1"/>
          </p:cNvPicPr>
          <p:nvPr/>
        </p:nvPicPr>
        <p:blipFill rotWithShape="1">
          <a:blip r:embed="rId7">
            <a:duotone>
              <a:schemeClr val="accent5">
                <a:shade val="45000"/>
                <a:satMod val="135000"/>
              </a:schemeClr>
              <a:prstClr val="white"/>
            </a:duotone>
          </a:blip>
          <a:srcRect l="3819" t="44698" r="76785" b="3135"/>
          <a:stretch/>
        </p:blipFill>
        <p:spPr>
          <a:xfrm>
            <a:off x="576362" y="2596076"/>
            <a:ext cx="1683527" cy="1604526"/>
          </a:xfrm>
          <a:prstGeom prst="rect">
            <a:avLst/>
          </a:prstGeom>
        </p:spPr>
      </p:pic>
    </p:spTree>
    <p:extLst>
      <p:ext uri="{BB962C8B-B14F-4D97-AF65-F5344CB8AC3E}">
        <p14:creationId xmlns:p14="http://schemas.microsoft.com/office/powerpoint/2010/main" val="1691801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"Bebidas+ Circulares”</a:t>
            </a:r>
            <a:r>
              <a:rPr lang="pt-PT" sz="3200" b="1" dirty="0">
                <a:solidFill>
                  <a:prstClr val="black"/>
                </a:solidFill>
                <a:latin typeface="Trebuchet MS" panose="020B0603020202020204" pitchFamily="34" charset="0"/>
                <a:cs typeface="Calibri" panose="020F0502020204030204" pitchFamily="34" charset="0"/>
              </a:rPr>
              <a:t/>
            </a:r>
            <a:br>
              <a:rPr lang="pt-PT" sz="3200" b="1" dirty="0">
                <a:solidFill>
                  <a:prstClr val="black"/>
                </a:solidFill>
                <a:latin typeface="Trebuchet MS" panose="020B0603020202020204" pitchFamily="34" charset="0"/>
                <a:cs typeface="Calibri" panose="020F0502020204030204" pitchFamily="34" charset="0"/>
              </a:rPr>
            </a:br>
            <a:r>
              <a:rPr lang="pt-PT" sz="3200" b="1" dirty="0">
                <a:solidFill>
                  <a:prstClr val="black"/>
                </a:solidFill>
              </a:rPr>
              <a:t>Main project indicators and targets</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66476CAA-4244-457D-809A-846BB789F2E6}"/>
              </a:ext>
            </a:extLst>
          </p:cNvPr>
          <p:cNvGraphicFramePr>
            <a:graphicFrameLocks noGrp="1"/>
          </p:cNvGraphicFramePr>
          <p:nvPr>
            <p:extLst>
              <p:ext uri="{D42A27DB-BD31-4B8C-83A1-F6EECF244321}">
                <p14:modId xmlns:p14="http://schemas.microsoft.com/office/powerpoint/2010/main" val="3192192437"/>
              </p:ext>
            </p:extLst>
          </p:nvPr>
        </p:nvGraphicFramePr>
        <p:xfrm>
          <a:off x="655080" y="2574506"/>
          <a:ext cx="11209145" cy="2250857"/>
        </p:xfrm>
        <a:graphic>
          <a:graphicData uri="http://schemas.openxmlformats.org/drawingml/2006/table">
            <a:tbl>
              <a:tblPr firstRow="1">
                <a:tableStyleId>{5C22544A-7EE6-4342-B048-85BDC9FD1C3A}</a:tableStyleId>
              </a:tblPr>
              <a:tblGrid>
                <a:gridCol w="8184120">
                  <a:extLst>
                    <a:ext uri="{9D8B030D-6E8A-4147-A177-3AD203B41FA5}">
                      <a16:colId xmlns:a16="http://schemas.microsoft.com/office/drawing/2014/main" val="264902232"/>
                    </a:ext>
                  </a:extLst>
                </a:gridCol>
                <a:gridCol w="3025025">
                  <a:extLst>
                    <a:ext uri="{9D8B030D-6E8A-4147-A177-3AD203B41FA5}">
                      <a16:colId xmlns:a16="http://schemas.microsoft.com/office/drawing/2014/main" val="1309532271"/>
                    </a:ext>
                  </a:extLst>
                </a:gridCol>
              </a:tblGrid>
              <a:tr h="431074">
                <a:tc>
                  <a:txBody>
                    <a:bodyPr/>
                    <a:lstStyle/>
                    <a:p>
                      <a:pPr algn="ctr" fontAlgn="ctr"/>
                      <a:r>
                        <a:rPr lang="pt-PT" sz="1600" u="none" strike="noStrike" dirty="0" err="1">
                          <a:effectLst/>
                        </a:rPr>
                        <a:t>Indicator</a:t>
                      </a:r>
                      <a:endParaRPr lang="pt-PT" sz="1600" b="1" i="0" u="none" strike="noStrike" dirty="0">
                        <a:solidFill>
                          <a:srgbClr val="000000"/>
                        </a:solidFill>
                        <a:effectLst/>
                        <a:latin typeface="Calibri" panose="020F0502020204030204" pitchFamily="34" charset="0"/>
                      </a:endParaRPr>
                    </a:p>
                  </a:txBody>
                  <a:tcPr marL="6598" marR="6598" marT="6598" marB="0" anchor="ctr"/>
                </a:tc>
                <a:tc>
                  <a:txBody>
                    <a:bodyPr/>
                    <a:lstStyle/>
                    <a:p>
                      <a:pPr algn="ctr" fontAlgn="ctr"/>
                      <a:r>
                        <a:rPr lang="pt-PT" sz="1600" u="none" strike="noStrike" dirty="0">
                          <a:effectLst/>
                        </a:rPr>
                        <a:t>Target</a:t>
                      </a:r>
                      <a:endParaRPr lang="pt-PT" sz="1600" b="1" i="0" u="none" strike="noStrike" dirty="0">
                        <a:solidFill>
                          <a:srgbClr val="000000"/>
                        </a:solidFill>
                        <a:effectLst/>
                        <a:latin typeface="Calibri" panose="020F0502020204030204" pitchFamily="34" charset="0"/>
                      </a:endParaRPr>
                    </a:p>
                  </a:txBody>
                  <a:tcPr marL="6598" marR="6598" marT="6598" marB="0" anchor="ctr"/>
                </a:tc>
                <a:extLst>
                  <a:ext uri="{0D108BD9-81ED-4DB2-BD59-A6C34878D82A}">
                    <a16:rowId xmlns:a16="http://schemas.microsoft.com/office/drawing/2014/main" val="188163150"/>
                  </a:ext>
                </a:extLst>
              </a:tr>
              <a:tr h="678861">
                <a:tc>
                  <a:txBody>
                    <a:bodyPr/>
                    <a:lstStyle/>
                    <a:p>
                      <a:pPr algn="l" fontAlgn="b"/>
                      <a:r>
                        <a:rPr lang="en-US" sz="1600" u="none" strike="noStrike" dirty="0">
                          <a:effectLst/>
                        </a:rPr>
                        <a:t>Number of innovative pilot solutions to increase resource efficiency </a:t>
                      </a:r>
                      <a:r>
                        <a:rPr lang="pt-PT" sz="1600" u="none" strike="noStrike" dirty="0">
                          <a:effectLst/>
                        </a:rPr>
                        <a:t>(</a:t>
                      </a:r>
                      <a:r>
                        <a:rPr lang="pt-PT" sz="1600" u="none" strike="noStrike" dirty="0" err="1">
                          <a:effectLst/>
                        </a:rPr>
                        <a:t>number</a:t>
                      </a:r>
                      <a:r>
                        <a:rPr lang="pt-PT" sz="1600" u="none" strike="noStrike" dirty="0">
                          <a:effectLst/>
                        </a:rPr>
                        <a:t>)</a:t>
                      </a:r>
                      <a:endParaRPr lang="pt-PT" sz="1600" b="0" i="0" u="none" strike="noStrike" dirty="0">
                        <a:solidFill>
                          <a:srgbClr val="000000"/>
                        </a:solidFill>
                        <a:effectLst/>
                        <a:latin typeface="Calibri" panose="020F0502020204030204" pitchFamily="34" charset="0"/>
                      </a:endParaRPr>
                    </a:p>
                  </a:txBody>
                  <a:tcPr marL="72000" marR="72000" marT="36000" marB="36000" anchor="ctr"/>
                </a:tc>
                <a:tc>
                  <a:txBody>
                    <a:bodyPr/>
                    <a:lstStyle/>
                    <a:p>
                      <a:pPr algn="ctr" fontAlgn="b"/>
                      <a:r>
                        <a:rPr lang="pt-PT" sz="1600" u="none" strike="noStrike" dirty="0">
                          <a:effectLst/>
                        </a:rPr>
                        <a:t>11</a:t>
                      </a:r>
                    </a:p>
                    <a:p>
                      <a:pPr algn="ctr" fontAlgn="b"/>
                      <a:r>
                        <a:rPr lang="pt-PT" sz="1600" b="0" i="0" u="none" strike="noStrike" dirty="0" err="1">
                          <a:solidFill>
                            <a:srgbClr val="000000"/>
                          </a:solidFill>
                          <a:effectLst/>
                          <a:latin typeface="Calibri" panose="020F0502020204030204" pitchFamily="34" charset="0"/>
                        </a:rPr>
                        <a:t>Installed</a:t>
                      </a:r>
                      <a:r>
                        <a:rPr lang="pt-PT" sz="1600" b="0" i="0" u="none" strike="noStrike" dirty="0">
                          <a:solidFill>
                            <a:srgbClr val="000000"/>
                          </a:solidFill>
                          <a:effectLst/>
                          <a:latin typeface="Calibri" panose="020F0502020204030204" pitchFamily="34" charset="0"/>
                        </a:rPr>
                        <a:t> </a:t>
                      </a:r>
                      <a:r>
                        <a:rPr lang="pt-PT" sz="1600" b="0" i="0" u="none" strike="noStrike" dirty="0" err="1">
                          <a:solidFill>
                            <a:srgbClr val="000000"/>
                          </a:solidFill>
                          <a:effectLst/>
                          <a:latin typeface="Calibri" panose="020F0502020204030204" pitchFamily="34" charset="0"/>
                        </a:rPr>
                        <a:t>machines</a:t>
                      </a:r>
                      <a:endParaRPr lang="pt-PT" sz="1600" b="0" i="0" u="none" strike="noStrike" dirty="0">
                        <a:solidFill>
                          <a:srgbClr val="000000"/>
                        </a:solidFill>
                        <a:effectLst/>
                        <a:latin typeface="Calibri" panose="020F0502020204030204" pitchFamily="34" charset="0"/>
                      </a:endParaRPr>
                    </a:p>
                  </a:txBody>
                  <a:tcPr marL="72000" marR="72000" marT="36000" marB="36000" anchor="ctr"/>
                </a:tc>
                <a:extLst>
                  <a:ext uri="{0D108BD9-81ED-4DB2-BD59-A6C34878D82A}">
                    <a16:rowId xmlns:a16="http://schemas.microsoft.com/office/drawing/2014/main" val="232755233"/>
                  </a:ext>
                </a:extLst>
              </a:tr>
              <a:tr h="570461">
                <a:tc>
                  <a:txBody>
                    <a:bodyPr/>
                    <a:lstStyle/>
                    <a:p>
                      <a:pPr algn="l" fontAlgn="b"/>
                      <a:r>
                        <a:rPr lang="pt-PT" sz="1600" u="none" strike="noStrike" dirty="0">
                          <a:effectLst/>
                        </a:rPr>
                        <a:t>Packages </a:t>
                      </a:r>
                      <a:r>
                        <a:rPr lang="pt-PT" sz="1600" u="none" strike="noStrike" dirty="0" err="1">
                          <a:effectLst/>
                        </a:rPr>
                        <a:t>collected</a:t>
                      </a:r>
                      <a:r>
                        <a:rPr lang="pt-PT" sz="1600" u="none" strike="noStrike" dirty="0">
                          <a:effectLst/>
                        </a:rPr>
                        <a:t> (</a:t>
                      </a:r>
                      <a:r>
                        <a:rPr lang="pt-PT" sz="1600" u="none" strike="noStrike" dirty="0" err="1">
                          <a:effectLst/>
                        </a:rPr>
                        <a:t>number</a:t>
                      </a:r>
                      <a:r>
                        <a:rPr lang="pt-PT" sz="1600" u="none" strike="noStrike" dirty="0">
                          <a:effectLst/>
                        </a:rPr>
                        <a:t>)</a:t>
                      </a:r>
                      <a:endParaRPr lang="pt-PT" sz="1600" b="0" i="0" u="none" strike="noStrike" dirty="0">
                        <a:solidFill>
                          <a:srgbClr val="000000"/>
                        </a:solidFill>
                        <a:effectLst/>
                        <a:latin typeface="Calibri" panose="020F0502020204030204" pitchFamily="34" charset="0"/>
                      </a:endParaRPr>
                    </a:p>
                  </a:txBody>
                  <a:tcPr marL="72000" marR="72000" marT="36000" marB="36000" anchor="ctr"/>
                </a:tc>
                <a:tc>
                  <a:txBody>
                    <a:bodyPr/>
                    <a:lstStyle/>
                    <a:p>
                      <a:pPr algn="ctr" fontAlgn="b"/>
                      <a:r>
                        <a:rPr lang="pt-PT" sz="1600" u="none" strike="noStrike" dirty="0">
                          <a:effectLst/>
                        </a:rPr>
                        <a:t>2,500,000</a:t>
                      </a:r>
                      <a:endParaRPr lang="pt-PT" sz="1600" b="0" i="0" u="none" strike="noStrike" dirty="0">
                        <a:solidFill>
                          <a:srgbClr val="000000"/>
                        </a:solidFill>
                        <a:effectLst/>
                        <a:latin typeface="Calibri" panose="020F0502020204030204" pitchFamily="34" charset="0"/>
                      </a:endParaRPr>
                    </a:p>
                  </a:txBody>
                  <a:tcPr marL="72000" marR="72000" marT="36000" marB="36000" anchor="ctr"/>
                </a:tc>
                <a:extLst>
                  <a:ext uri="{0D108BD9-81ED-4DB2-BD59-A6C34878D82A}">
                    <a16:rowId xmlns:a16="http://schemas.microsoft.com/office/drawing/2014/main" val="1717105661"/>
                  </a:ext>
                </a:extLst>
              </a:tr>
              <a:tr h="570461">
                <a:tc>
                  <a:txBody>
                    <a:bodyPr/>
                    <a:lstStyle/>
                    <a:p>
                      <a:pPr algn="l" fontAlgn="b"/>
                      <a:r>
                        <a:rPr lang="en-US" sz="1600" u="none" strike="noStrike" dirty="0">
                          <a:effectLst/>
                        </a:rPr>
                        <a:t>Tons of resulting recycled plastic </a:t>
                      </a:r>
                      <a:r>
                        <a:rPr lang="pt-PT" sz="1600" u="none" strike="noStrike" dirty="0">
                          <a:effectLst/>
                        </a:rPr>
                        <a:t>(ton)</a:t>
                      </a:r>
                      <a:endParaRPr lang="pt-PT" sz="1600" b="0" i="0" u="none" strike="noStrike" dirty="0">
                        <a:solidFill>
                          <a:srgbClr val="000000"/>
                        </a:solidFill>
                        <a:effectLst/>
                        <a:latin typeface="Calibri" panose="020F0502020204030204" pitchFamily="34" charset="0"/>
                      </a:endParaRPr>
                    </a:p>
                  </a:txBody>
                  <a:tcPr marL="72000" marR="72000" marT="36000" marB="36000" anchor="ctr"/>
                </a:tc>
                <a:tc>
                  <a:txBody>
                    <a:bodyPr/>
                    <a:lstStyle/>
                    <a:p>
                      <a:pPr algn="ctr" fontAlgn="b"/>
                      <a:r>
                        <a:rPr lang="pt-PT" sz="1600" u="none" strike="noStrike" dirty="0">
                          <a:effectLst/>
                        </a:rPr>
                        <a:t>50</a:t>
                      </a:r>
                      <a:endParaRPr lang="pt-PT" sz="1600" b="0" i="0" u="none" strike="noStrike" dirty="0">
                        <a:solidFill>
                          <a:srgbClr val="000000"/>
                        </a:solidFill>
                        <a:effectLst/>
                        <a:latin typeface="Calibri" panose="020F0502020204030204" pitchFamily="34" charset="0"/>
                      </a:endParaRPr>
                    </a:p>
                  </a:txBody>
                  <a:tcPr marL="72000" marR="72000" marT="36000" marB="36000" anchor="ctr"/>
                </a:tc>
                <a:extLst>
                  <a:ext uri="{0D108BD9-81ED-4DB2-BD59-A6C34878D82A}">
                    <a16:rowId xmlns:a16="http://schemas.microsoft.com/office/drawing/2014/main" val="1045911930"/>
                  </a:ext>
                </a:extLst>
              </a:tr>
            </a:tbl>
          </a:graphicData>
        </a:graphic>
      </p:graphicFrame>
    </p:spTree>
    <p:extLst>
      <p:ext uri="{BB962C8B-B14F-4D97-AF65-F5344CB8AC3E}">
        <p14:creationId xmlns:p14="http://schemas.microsoft.com/office/powerpoint/2010/main" val="1320582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a:t>
            </a:r>
            <a:r>
              <a:rPr lang="pt-PT" sz="3200" dirty="0" err="1">
                <a:solidFill>
                  <a:prstClr val="black"/>
                </a:solidFill>
              </a:rPr>
              <a:t>Beverages</a:t>
            </a:r>
            <a:r>
              <a:rPr lang="pt-PT" sz="3200" dirty="0">
                <a:solidFill>
                  <a:prstClr val="black"/>
                </a:solidFill>
              </a:rPr>
              <a:t>+ Circular" </a:t>
            </a:r>
            <a:br>
              <a:rPr lang="pt-PT" sz="3200" dirty="0">
                <a:solidFill>
                  <a:prstClr val="black"/>
                </a:solidFill>
              </a:rPr>
            </a:br>
            <a:r>
              <a:rPr lang="pt-PT" sz="3200" b="1" dirty="0" err="1">
                <a:solidFill>
                  <a:prstClr val="black"/>
                </a:solidFill>
              </a:rPr>
              <a:t>Communication</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sp>
        <p:nvSpPr>
          <p:cNvPr id="8" name="Marcador de Posição de Conteúdo 3">
            <a:extLst>
              <a:ext uri="{FF2B5EF4-FFF2-40B4-BE49-F238E27FC236}">
                <a16:creationId xmlns:a16="http://schemas.microsoft.com/office/drawing/2014/main" id="{A9AB3789-D326-4F73-94EE-6DAC820C5947}"/>
              </a:ext>
            </a:extLst>
          </p:cNvPr>
          <p:cNvSpPr>
            <a:spLocks noGrp="1"/>
          </p:cNvSpPr>
          <p:nvPr>
            <p:ph idx="1"/>
          </p:nvPr>
        </p:nvSpPr>
        <p:spPr>
          <a:xfrm>
            <a:off x="527406" y="2612684"/>
            <a:ext cx="11336819" cy="3295804"/>
          </a:xfrm>
        </p:spPr>
        <p:txBody>
          <a:bodyPr>
            <a:noAutofit/>
          </a:bodyPr>
          <a:lstStyle/>
          <a:p>
            <a:pPr marL="0" indent="0" defTabSz="914400">
              <a:spcBef>
                <a:spcPts val="600"/>
              </a:spcBef>
              <a:spcAft>
                <a:spcPts val="600"/>
              </a:spcAft>
              <a:buClr>
                <a:schemeClr val="accent5"/>
              </a:buClr>
              <a:buNone/>
            </a:pPr>
            <a:r>
              <a:rPr lang="en-US" sz="2000" dirty="0"/>
              <a:t>Project support communication and awareness plan, with the following objectives:</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Engage consumers, demonstrating the existence of environmentally friendly solutions for the circularity of packaging and positioning empty bottles as a resource and not as waste;</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Inform and clarify the final consumer with the purpose of ensuring the correct routing of the packages and reinforcing their confidence in the future deposit system;</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Ensure adequate training of the various players in the system, segmented by players and articulated with associations representing the sector;</a:t>
            </a:r>
          </a:p>
          <a:p>
            <a:pPr marL="380990" indent="-380990" defTabSz="914400">
              <a:spcBef>
                <a:spcPts val="600"/>
              </a:spcBef>
              <a:spcAft>
                <a:spcPts val="600"/>
              </a:spcAft>
              <a:buClr>
                <a:schemeClr val="accent5"/>
              </a:buClr>
              <a:buFont typeface="Wingdings" panose="05000000000000000000" pitchFamily="2" charset="2"/>
              <a:buChar char="ü"/>
            </a:pPr>
            <a:r>
              <a:rPr lang="en-US" sz="2000" dirty="0"/>
              <a:t>Collect relevant information regarding the socio-cultural context of the recovery points, characterization of the participants and their motivations, as well as difficulties and possible complaints.</a:t>
            </a:r>
          </a:p>
        </p:txBody>
      </p:sp>
    </p:spTree>
    <p:extLst>
      <p:ext uri="{BB962C8B-B14F-4D97-AF65-F5344CB8AC3E}">
        <p14:creationId xmlns:p14="http://schemas.microsoft.com/office/powerpoint/2010/main" val="3816390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ângulo 5">
            <a:extLst>
              <a:ext uri="{FF2B5EF4-FFF2-40B4-BE49-F238E27FC236}">
                <a16:creationId xmlns:a16="http://schemas.microsoft.com/office/drawing/2014/main" id="{1C78B1C7-F923-4D66-BD99-AA140DBE0853}"/>
              </a:ext>
            </a:extLst>
          </p:cNvPr>
          <p:cNvSpPr/>
          <p:nvPr/>
        </p:nvSpPr>
        <p:spPr>
          <a:xfrm>
            <a:off x="-21" y="0"/>
            <a:ext cx="12192021" cy="1246906"/>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pt-PT" sz="2400">
              <a:solidFill>
                <a:prstClr val="white"/>
              </a:solidFill>
              <a:latin typeface="Calibri"/>
            </a:endParaRPr>
          </a:p>
        </p:txBody>
      </p:sp>
      <p:pic>
        <p:nvPicPr>
          <p:cNvPr id="3" name="Imagem 2"/>
          <p:cNvPicPr>
            <a:picLocks noChangeAspect="1"/>
          </p:cNvPicPr>
          <p:nvPr/>
        </p:nvPicPr>
        <p:blipFill rotWithShape="1">
          <a:blip r:embed="rId3"/>
          <a:srcRect l="23004" t="24419" r="24838" b="55883"/>
          <a:stretch/>
        </p:blipFill>
        <p:spPr>
          <a:xfrm>
            <a:off x="7797320" y="191476"/>
            <a:ext cx="4066906" cy="863954"/>
          </a:xfrm>
          <a:prstGeom prst="rect">
            <a:avLst/>
          </a:prstGeom>
        </p:spPr>
      </p:pic>
      <p:sp>
        <p:nvSpPr>
          <p:cNvPr id="6" name="Título 5"/>
          <p:cNvSpPr>
            <a:spLocks noGrp="1"/>
          </p:cNvSpPr>
          <p:nvPr>
            <p:ph type="title"/>
          </p:nvPr>
        </p:nvSpPr>
        <p:spPr>
          <a:xfrm>
            <a:off x="527407" y="1346520"/>
            <a:ext cx="10972800" cy="964969"/>
          </a:xfrm>
        </p:spPr>
        <p:txBody>
          <a:bodyPr anchor="t">
            <a:noAutofit/>
          </a:bodyPr>
          <a:lstStyle/>
          <a:p>
            <a:pPr>
              <a:lnSpc>
                <a:spcPct val="100000"/>
              </a:lnSpc>
            </a:pPr>
            <a:r>
              <a:rPr lang="pt-PT" sz="3200" dirty="0">
                <a:solidFill>
                  <a:prstClr val="black"/>
                </a:solidFill>
              </a:rPr>
              <a:t>Project "Beverages+ Circular" </a:t>
            </a:r>
            <a:br>
              <a:rPr lang="pt-PT" sz="3200" dirty="0">
                <a:solidFill>
                  <a:prstClr val="black"/>
                </a:solidFill>
              </a:rPr>
            </a:br>
            <a:r>
              <a:rPr lang="pt-PT" sz="3200" b="1" dirty="0">
                <a:solidFill>
                  <a:prstClr val="black"/>
                </a:solidFill>
              </a:rPr>
              <a:t>Project plan </a:t>
            </a:r>
            <a:endParaRPr lang="pt-PT" sz="2000" b="1" dirty="0"/>
          </a:p>
        </p:txBody>
      </p:sp>
      <p:pic>
        <p:nvPicPr>
          <p:cNvPr id="10" name="Picture 7">
            <a:extLst>
              <a:ext uri="{FF2B5EF4-FFF2-40B4-BE49-F238E27FC236}">
                <a16:creationId xmlns:a16="http://schemas.microsoft.com/office/drawing/2014/main" id="{0977E910-D942-48DD-B656-B4CF926F1FCB}"/>
              </a:ext>
            </a:extLst>
          </p:cNvPr>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4893" y="299819"/>
            <a:ext cx="1425618" cy="603695"/>
          </a:xfrm>
          <a:prstGeom prst="rect">
            <a:avLst/>
          </a:prstGeom>
          <a:noFill/>
          <a:ln>
            <a:noFill/>
          </a:ln>
          <a:effectLst/>
        </p:spPr>
      </p:pic>
      <p:pic>
        <p:nvPicPr>
          <p:cNvPr id="11" name="Imagem 3">
            <a:extLst>
              <a:ext uri="{FF2B5EF4-FFF2-40B4-BE49-F238E27FC236}">
                <a16:creationId xmlns:a16="http://schemas.microsoft.com/office/drawing/2014/main" id="{80353635-A834-4C49-8ED0-0C3267ED366D}"/>
              </a:ext>
            </a:extLst>
          </p:cNvPr>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706478" y="252026"/>
            <a:ext cx="1376406" cy="742853"/>
          </a:xfrm>
          <a:prstGeom prst="rect">
            <a:avLst/>
          </a:prstGeom>
        </p:spPr>
      </p:pic>
      <p:pic>
        <p:nvPicPr>
          <p:cNvPr id="12" name="Picture 2" descr="APED Logo">
            <a:extLst>
              <a:ext uri="{FF2B5EF4-FFF2-40B4-BE49-F238E27FC236}">
                <a16:creationId xmlns:a16="http://schemas.microsoft.com/office/drawing/2014/main" id="{7F76E267-CCF4-4B6A-A88A-22104AB6C63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9222" y="299819"/>
            <a:ext cx="1216281" cy="67098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9835B27A-54E4-4D9E-85E6-9CFBD79A262C}"/>
              </a:ext>
            </a:extLst>
          </p:cNvPr>
          <p:cNvGraphicFramePr>
            <a:graphicFrameLocks noGrp="1"/>
          </p:cNvGraphicFramePr>
          <p:nvPr>
            <p:extLst>
              <p:ext uri="{D42A27DB-BD31-4B8C-83A1-F6EECF244321}">
                <p14:modId xmlns:p14="http://schemas.microsoft.com/office/powerpoint/2010/main" val="2939353834"/>
              </p:ext>
            </p:extLst>
          </p:nvPr>
        </p:nvGraphicFramePr>
        <p:xfrm>
          <a:off x="654518" y="2808922"/>
          <a:ext cx="9038451" cy="2816567"/>
        </p:xfrm>
        <a:graphic>
          <a:graphicData uri="http://schemas.openxmlformats.org/drawingml/2006/table">
            <a:tbl>
              <a:tblPr/>
              <a:tblGrid>
                <a:gridCol w="3549905">
                  <a:extLst>
                    <a:ext uri="{9D8B030D-6E8A-4147-A177-3AD203B41FA5}">
                      <a16:colId xmlns:a16="http://schemas.microsoft.com/office/drawing/2014/main" val="3161967053"/>
                    </a:ext>
                  </a:extLst>
                </a:gridCol>
                <a:gridCol w="220005">
                  <a:extLst>
                    <a:ext uri="{9D8B030D-6E8A-4147-A177-3AD203B41FA5}">
                      <a16:colId xmlns:a16="http://schemas.microsoft.com/office/drawing/2014/main" val="1891435447"/>
                    </a:ext>
                  </a:extLst>
                </a:gridCol>
                <a:gridCol w="220005">
                  <a:extLst>
                    <a:ext uri="{9D8B030D-6E8A-4147-A177-3AD203B41FA5}">
                      <a16:colId xmlns:a16="http://schemas.microsoft.com/office/drawing/2014/main" val="2752640927"/>
                    </a:ext>
                  </a:extLst>
                </a:gridCol>
                <a:gridCol w="220005">
                  <a:extLst>
                    <a:ext uri="{9D8B030D-6E8A-4147-A177-3AD203B41FA5}">
                      <a16:colId xmlns:a16="http://schemas.microsoft.com/office/drawing/2014/main" val="742403009"/>
                    </a:ext>
                  </a:extLst>
                </a:gridCol>
                <a:gridCol w="220005">
                  <a:extLst>
                    <a:ext uri="{9D8B030D-6E8A-4147-A177-3AD203B41FA5}">
                      <a16:colId xmlns:a16="http://schemas.microsoft.com/office/drawing/2014/main" val="1890223377"/>
                    </a:ext>
                  </a:extLst>
                </a:gridCol>
                <a:gridCol w="220005">
                  <a:extLst>
                    <a:ext uri="{9D8B030D-6E8A-4147-A177-3AD203B41FA5}">
                      <a16:colId xmlns:a16="http://schemas.microsoft.com/office/drawing/2014/main" val="1542088136"/>
                    </a:ext>
                  </a:extLst>
                </a:gridCol>
                <a:gridCol w="220005">
                  <a:extLst>
                    <a:ext uri="{9D8B030D-6E8A-4147-A177-3AD203B41FA5}">
                      <a16:colId xmlns:a16="http://schemas.microsoft.com/office/drawing/2014/main" val="2525536"/>
                    </a:ext>
                  </a:extLst>
                </a:gridCol>
                <a:gridCol w="220005">
                  <a:extLst>
                    <a:ext uri="{9D8B030D-6E8A-4147-A177-3AD203B41FA5}">
                      <a16:colId xmlns:a16="http://schemas.microsoft.com/office/drawing/2014/main" val="1708720128"/>
                    </a:ext>
                  </a:extLst>
                </a:gridCol>
                <a:gridCol w="220005">
                  <a:extLst>
                    <a:ext uri="{9D8B030D-6E8A-4147-A177-3AD203B41FA5}">
                      <a16:colId xmlns:a16="http://schemas.microsoft.com/office/drawing/2014/main" val="3414093867"/>
                    </a:ext>
                  </a:extLst>
                </a:gridCol>
                <a:gridCol w="220005">
                  <a:extLst>
                    <a:ext uri="{9D8B030D-6E8A-4147-A177-3AD203B41FA5}">
                      <a16:colId xmlns:a16="http://schemas.microsoft.com/office/drawing/2014/main" val="193922911"/>
                    </a:ext>
                  </a:extLst>
                </a:gridCol>
                <a:gridCol w="220005">
                  <a:extLst>
                    <a:ext uri="{9D8B030D-6E8A-4147-A177-3AD203B41FA5}">
                      <a16:colId xmlns:a16="http://schemas.microsoft.com/office/drawing/2014/main" val="617843537"/>
                    </a:ext>
                  </a:extLst>
                </a:gridCol>
                <a:gridCol w="127372">
                  <a:extLst>
                    <a:ext uri="{9D8B030D-6E8A-4147-A177-3AD203B41FA5}">
                      <a16:colId xmlns:a16="http://schemas.microsoft.com/office/drawing/2014/main" val="3753412541"/>
                    </a:ext>
                  </a:extLst>
                </a:gridCol>
                <a:gridCol w="220005">
                  <a:extLst>
                    <a:ext uri="{9D8B030D-6E8A-4147-A177-3AD203B41FA5}">
                      <a16:colId xmlns:a16="http://schemas.microsoft.com/office/drawing/2014/main" val="1197078345"/>
                    </a:ext>
                  </a:extLst>
                </a:gridCol>
                <a:gridCol w="220005">
                  <a:extLst>
                    <a:ext uri="{9D8B030D-6E8A-4147-A177-3AD203B41FA5}">
                      <a16:colId xmlns:a16="http://schemas.microsoft.com/office/drawing/2014/main" val="376483433"/>
                    </a:ext>
                  </a:extLst>
                </a:gridCol>
                <a:gridCol w="220005">
                  <a:extLst>
                    <a:ext uri="{9D8B030D-6E8A-4147-A177-3AD203B41FA5}">
                      <a16:colId xmlns:a16="http://schemas.microsoft.com/office/drawing/2014/main" val="2204913637"/>
                    </a:ext>
                  </a:extLst>
                </a:gridCol>
                <a:gridCol w="220005">
                  <a:extLst>
                    <a:ext uri="{9D8B030D-6E8A-4147-A177-3AD203B41FA5}">
                      <a16:colId xmlns:a16="http://schemas.microsoft.com/office/drawing/2014/main" val="3158638661"/>
                    </a:ext>
                  </a:extLst>
                </a:gridCol>
                <a:gridCol w="220005">
                  <a:extLst>
                    <a:ext uri="{9D8B030D-6E8A-4147-A177-3AD203B41FA5}">
                      <a16:colId xmlns:a16="http://schemas.microsoft.com/office/drawing/2014/main" val="3240047275"/>
                    </a:ext>
                  </a:extLst>
                </a:gridCol>
                <a:gridCol w="220005">
                  <a:extLst>
                    <a:ext uri="{9D8B030D-6E8A-4147-A177-3AD203B41FA5}">
                      <a16:colId xmlns:a16="http://schemas.microsoft.com/office/drawing/2014/main" val="4140598477"/>
                    </a:ext>
                  </a:extLst>
                </a:gridCol>
                <a:gridCol w="220005">
                  <a:extLst>
                    <a:ext uri="{9D8B030D-6E8A-4147-A177-3AD203B41FA5}">
                      <a16:colId xmlns:a16="http://schemas.microsoft.com/office/drawing/2014/main" val="3045234058"/>
                    </a:ext>
                  </a:extLst>
                </a:gridCol>
                <a:gridCol w="220005">
                  <a:extLst>
                    <a:ext uri="{9D8B030D-6E8A-4147-A177-3AD203B41FA5}">
                      <a16:colId xmlns:a16="http://schemas.microsoft.com/office/drawing/2014/main" val="170805451"/>
                    </a:ext>
                  </a:extLst>
                </a:gridCol>
                <a:gridCol w="220005">
                  <a:extLst>
                    <a:ext uri="{9D8B030D-6E8A-4147-A177-3AD203B41FA5}">
                      <a16:colId xmlns:a16="http://schemas.microsoft.com/office/drawing/2014/main" val="3832963950"/>
                    </a:ext>
                  </a:extLst>
                </a:gridCol>
                <a:gridCol w="220005">
                  <a:extLst>
                    <a:ext uri="{9D8B030D-6E8A-4147-A177-3AD203B41FA5}">
                      <a16:colId xmlns:a16="http://schemas.microsoft.com/office/drawing/2014/main" val="3256700620"/>
                    </a:ext>
                  </a:extLst>
                </a:gridCol>
                <a:gridCol w="220005">
                  <a:extLst>
                    <a:ext uri="{9D8B030D-6E8A-4147-A177-3AD203B41FA5}">
                      <a16:colId xmlns:a16="http://schemas.microsoft.com/office/drawing/2014/main" val="4237176306"/>
                    </a:ext>
                  </a:extLst>
                </a:gridCol>
                <a:gridCol w="220005">
                  <a:extLst>
                    <a:ext uri="{9D8B030D-6E8A-4147-A177-3AD203B41FA5}">
                      <a16:colId xmlns:a16="http://schemas.microsoft.com/office/drawing/2014/main" val="3378156205"/>
                    </a:ext>
                  </a:extLst>
                </a:gridCol>
                <a:gridCol w="81054">
                  <a:extLst>
                    <a:ext uri="{9D8B030D-6E8A-4147-A177-3AD203B41FA5}">
                      <a16:colId xmlns:a16="http://schemas.microsoft.com/office/drawing/2014/main" val="1137003274"/>
                    </a:ext>
                  </a:extLst>
                </a:gridCol>
                <a:gridCol w="220005">
                  <a:extLst>
                    <a:ext uri="{9D8B030D-6E8A-4147-A177-3AD203B41FA5}">
                      <a16:colId xmlns:a16="http://schemas.microsoft.com/office/drawing/2014/main" val="1420005205"/>
                    </a:ext>
                  </a:extLst>
                </a:gridCol>
                <a:gridCol w="220005">
                  <a:extLst>
                    <a:ext uri="{9D8B030D-6E8A-4147-A177-3AD203B41FA5}">
                      <a16:colId xmlns:a16="http://schemas.microsoft.com/office/drawing/2014/main" val="3974557908"/>
                    </a:ext>
                  </a:extLst>
                </a:gridCol>
              </a:tblGrid>
              <a:tr h="169984">
                <a:tc rowSpan="2">
                  <a:txBody>
                    <a:bodyPr/>
                    <a:lstStyle/>
                    <a:p>
                      <a:pPr algn="ctr" fontAlgn="ctr"/>
                      <a:r>
                        <a:rPr lang="pt-PT" sz="1000" b="1" i="0" u="none" strike="noStrike" dirty="0" err="1">
                          <a:solidFill>
                            <a:srgbClr val="000000"/>
                          </a:solidFill>
                          <a:effectLst/>
                          <a:latin typeface="Calibri" panose="020F0502020204030204" pitchFamily="34" charset="0"/>
                        </a:rPr>
                        <a:t>Activity</a:t>
                      </a:r>
                      <a:r>
                        <a:rPr lang="pt-PT" sz="1000" b="1" i="0" u="none" strike="noStrike" dirty="0">
                          <a:solidFill>
                            <a:srgbClr val="000000"/>
                          </a:solidFill>
                          <a:effectLst/>
                          <a:latin typeface="Calibri" panose="020F0502020204030204" pitchFamily="34" charset="0"/>
                        </a:rPr>
                        <a:t> </a:t>
                      </a:r>
                      <a:r>
                        <a:rPr lang="pt-PT" sz="1000" b="1" i="0" u="none" strike="noStrike" dirty="0" err="1">
                          <a:solidFill>
                            <a:srgbClr val="000000"/>
                          </a:solidFill>
                          <a:effectLst/>
                          <a:latin typeface="Calibri" panose="020F0502020204030204" pitchFamily="34" charset="0"/>
                        </a:rPr>
                        <a:t>Description</a:t>
                      </a:r>
                      <a:endParaRPr lang="pt-PT" sz="1000" b="1" i="0" u="none" strike="noStrike" dirty="0">
                        <a:solidFill>
                          <a:srgbClr val="000000"/>
                        </a:solidFill>
                        <a:effectLst/>
                        <a:latin typeface="Calibri" panose="020F0502020204030204" pitchFamily="34" charset="0"/>
                      </a:endParaRP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gridSpan="13">
                  <a:txBody>
                    <a:bodyPr/>
                    <a:lstStyle/>
                    <a:p>
                      <a:pPr algn="ctr" fontAlgn="ctr"/>
                      <a:r>
                        <a:rPr lang="pt-PT" sz="1000" b="1" i="0" u="none" strike="noStrike">
                          <a:solidFill>
                            <a:srgbClr val="000000"/>
                          </a:solidFill>
                          <a:effectLst/>
                          <a:latin typeface="Calibri" panose="020F0502020204030204" pitchFamily="34" charset="0"/>
                        </a:rPr>
                        <a:t>2020</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gridSpan="13">
                  <a:txBody>
                    <a:bodyPr/>
                    <a:lstStyle/>
                    <a:p>
                      <a:pPr algn="ctr" fontAlgn="ctr"/>
                      <a:r>
                        <a:rPr lang="pt-PT" sz="1000" b="1" i="0" u="none" strike="noStrike">
                          <a:solidFill>
                            <a:srgbClr val="000000"/>
                          </a:solidFill>
                          <a:effectLst/>
                          <a:latin typeface="Calibri" panose="020F0502020204030204" pitchFamily="34" charset="0"/>
                        </a:rPr>
                        <a:t>2021</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2595543212"/>
                  </a:ext>
                </a:extLst>
              </a:tr>
              <a:tr h="169984">
                <a:tc vMerge="1">
                  <a:txBody>
                    <a:bodyPr/>
                    <a:lstStyle/>
                    <a:p>
                      <a:endParaRPr lang="pt-PT"/>
                    </a:p>
                  </a:txBody>
                  <a:tcPr/>
                </a:tc>
                <a:tc>
                  <a:txBody>
                    <a:bodyPr/>
                    <a:lstStyle/>
                    <a:p>
                      <a:pPr algn="ctr" fontAlgn="ctr"/>
                      <a:r>
                        <a:rPr lang="pt-PT" sz="1000" b="1" i="0" u="none" strike="noStrike">
                          <a:solidFill>
                            <a:srgbClr val="000000"/>
                          </a:solidFill>
                          <a:effectLst/>
                          <a:latin typeface="Calibri" panose="020F0502020204030204" pitchFamily="34" charset="0"/>
                        </a:rPr>
                        <a:t>1</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2</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3</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4</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5</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6</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7</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8</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9</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gridSpan="2">
                  <a:txBody>
                    <a:bodyPr/>
                    <a:lstStyle/>
                    <a:p>
                      <a:pPr algn="ctr" fontAlgn="ctr"/>
                      <a:r>
                        <a:rPr lang="pt-PT" sz="1000" b="1" i="0" u="none" strike="noStrike">
                          <a:solidFill>
                            <a:srgbClr val="000000"/>
                          </a:solidFill>
                          <a:effectLst/>
                          <a:latin typeface="Calibri" panose="020F0502020204030204" pitchFamily="34" charset="0"/>
                        </a:rPr>
                        <a:t>10</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hMerge="1">
                  <a:txBody>
                    <a:bodyPr/>
                    <a:lstStyle/>
                    <a:p>
                      <a:endParaRPr lang="pt-PT"/>
                    </a:p>
                  </a:txBody>
                  <a:tcPr/>
                </a:tc>
                <a:tc>
                  <a:txBody>
                    <a:bodyPr/>
                    <a:lstStyle/>
                    <a:p>
                      <a:pPr algn="ctr" fontAlgn="ctr"/>
                      <a:r>
                        <a:rPr lang="pt-PT" sz="1000" b="1" i="0" u="none" strike="noStrike">
                          <a:solidFill>
                            <a:srgbClr val="000000"/>
                          </a:solidFill>
                          <a:effectLst/>
                          <a:latin typeface="Calibri" panose="020F0502020204030204" pitchFamily="34" charset="0"/>
                        </a:rPr>
                        <a:t>11</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12</a:t>
                      </a:r>
                    </a:p>
                  </a:txBody>
                  <a:tcPr marL="3613" marR="3613" marT="361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1</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2</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3</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4</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5</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6</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7</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a:solidFill>
                            <a:srgbClr val="000000"/>
                          </a:solidFill>
                          <a:effectLst/>
                          <a:latin typeface="Calibri" panose="020F0502020204030204" pitchFamily="34" charset="0"/>
                        </a:rPr>
                        <a:t>8</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9</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gridSpan="2">
                  <a:txBody>
                    <a:bodyPr/>
                    <a:lstStyle/>
                    <a:p>
                      <a:pPr algn="ctr" fontAlgn="ctr"/>
                      <a:r>
                        <a:rPr lang="pt-PT" sz="1000" b="1" i="0" u="none" strike="noStrike" dirty="0">
                          <a:solidFill>
                            <a:srgbClr val="000000"/>
                          </a:solidFill>
                          <a:effectLst/>
                          <a:latin typeface="Calibri" panose="020F0502020204030204" pitchFamily="34" charset="0"/>
                        </a:rPr>
                        <a:t>10</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hMerge="1">
                  <a:txBody>
                    <a:bodyPr/>
                    <a:lstStyle/>
                    <a:p>
                      <a:endParaRPr lang="pt-PT"/>
                    </a:p>
                  </a:txBody>
                  <a:tcPr/>
                </a:tc>
                <a:tc>
                  <a:txBody>
                    <a:bodyPr/>
                    <a:lstStyle/>
                    <a:p>
                      <a:pPr algn="ctr" fontAlgn="ctr"/>
                      <a:r>
                        <a:rPr lang="pt-PT" sz="1000" b="1" i="0" u="none" strike="noStrike">
                          <a:solidFill>
                            <a:srgbClr val="000000"/>
                          </a:solidFill>
                          <a:effectLst/>
                          <a:latin typeface="Calibri" panose="020F0502020204030204" pitchFamily="34" charset="0"/>
                        </a:rPr>
                        <a:t>11</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fontAlgn="ctr"/>
                      <a:r>
                        <a:rPr lang="pt-PT" sz="1000" b="1" i="0" u="none" strike="noStrike" dirty="0">
                          <a:solidFill>
                            <a:srgbClr val="000000"/>
                          </a:solidFill>
                          <a:effectLst/>
                          <a:latin typeface="Calibri" panose="020F0502020204030204" pitchFamily="34" charset="0"/>
                        </a:rPr>
                        <a:t>12</a:t>
                      </a:r>
                    </a:p>
                  </a:txBody>
                  <a:tcPr marL="3613" marR="3613" marT="361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extLst>
                  <a:ext uri="{0D108BD9-81ED-4DB2-BD59-A6C34878D82A}">
                    <a16:rowId xmlns:a16="http://schemas.microsoft.com/office/drawing/2014/main" val="1754230403"/>
                  </a:ext>
                </a:extLst>
              </a:tr>
              <a:tr h="200582">
                <a:tc>
                  <a:txBody>
                    <a:bodyPr/>
                    <a:lstStyle/>
                    <a:p>
                      <a:pPr algn="l" fontAlgn="ctr"/>
                      <a:r>
                        <a:rPr lang="pt-PT" sz="1000" b="1" i="0" u="none" strike="noStrike" dirty="0">
                          <a:solidFill>
                            <a:srgbClr val="000000"/>
                          </a:solidFill>
                          <a:effectLst/>
                          <a:latin typeface="Calibri" panose="020F0502020204030204" pitchFamily="34" charset="0"/>
                        </a:rPr>
                        <a:t>1. </a:t>
                      </a:r>
                      <a:r>
                        <a:rPr lang="pt-PT" sz="1000" b="1" i="0" u="none" strike="noStrike" dirty="0" err="1">
                          <a:solidFill>
                            <a:srgbClr val="000000"/>
                          </a:solidFill>
                          <a:effectLst/>
                          <a:latin typeface="Calibri" panose="020F0502020204030204" pitchFamily="34" charset="0"/>
                        </a:rPr>
                        <a:t>Planning</a:t>
                      </a:r>
                      <a:r>
                        <a:rPr lang="pt-PT" sz="1000" b="1" i="0" u="none" strike="noStrike" dirty="0">
                          <a:solidFill>
                            <a:srgbClr val="000000"/>
                          </a:solidFill>
                          <a:effectLst/>
                          <a:latin typeface="Calibri" panose="020F0502020204030204" pitchFamily="34" charset="0"/>
                        </a:rPr>
                        <a:t> </a:t>
                      </a:r>
                      <a:r>
                        <a:rPr lang="pt-PT" sz="1000" b="1" i="0" u="none" strike="noStrike" dirty="0" err="1">
                          <a:solidFill>
                            <a:srgbClr val="000000"/>
                          </a:solidFill>
                          <a:effectLst/>
                          <a:latin typeface="Calibri" panose="020F0502020204030204" pitchFamily="34" charset="0"/>
                        </a:rPr>
                        <a:t>and</a:t>
                      </a:r>
                      <a:r>
                        <a:rPr lang="pt-PT" sz="1000" b="1" i="0" u="none" strike="noStrike" dirty="0">
                          <a:solidFill>
                            <a:srgbClr val="000000"/>
                          </a:solidFill>
                          <a:effectLst/>
                          <a:latin typeface="Calibri" panose="020F0502020204030204" pitchFamily="34" charset="0"/>
                        </a:rPr>
                        <a:t> design</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606694"/>
                  </a:ext>
                </a:extLst>
              </a:tr>
              <a:tr h="200582">
                <a:tc>
                  <a:txBody>
                    <a:bodyPr/>
                    <a:lstStyle/>
                    <a:p>
                      <a:pPr algn="l" fontAlgn="ctr"/>
                      <a:r>
                        <a:rPr lang="pt-PT" sz="1000" b="0" i="0" u="none" strike="noStrike" dirty="0">
                          <a:solidFill>
                            <a:srgbClr val="000000"/>
                          </a:solidFill>
                          <a:effectLst/>
                          <a:latin typeface="Calibri" panose="020F0502020204030204" pitchFamily="34" charset="0"/>
                        </a:rPr>
                        <a:t>1.1 </a:t>
                      </a:r>
                      <a:r>
                        <a:rPr lang="pt-PT" sz="1000" b="0" i="0" u="none" strike="noStrike" dirty="0" err="1">
                          <a:solidFill>
                            <a:srgbClr val="000000"/>
                          </a:solidFill>
                          <a:effectLst/>
                          <a:latin typeface="Calibri" panose="020F0502020204030204" pitchFamily="34" charset="0"/>
                        </a:rPr>
                        <a:t>Detailed</a:t>
                      </a:r>
                      <a:r>
                        <a:rPr lang="pt-PT" sz="1000" b="0" i="0" u="none" strike="noStrike" dirty="0">
                          <a:solidFill>
                            <a:srgbClr val="000000"/>
                          </a:solidFill>
                          <a:effectLst/>
                          <a:latin typeface="Calibri" panose="020F0502020204030204" pitchFamily="34" charset="0"/>
                        </a:rPr>
                        <a:t> </a:t>
                      </a:r>
                      <a:r>
                        <a:rPr lang="pt-PT" sz="1000" b="0" i="0" u="none" strike="noStrike" dirty="0" err="1">
                          <a:solidFill>
                            <a:srgbClr val="000000"/>
                          </a:solidFill>
                          <a:effectLst/>
                          <a:latin typeface="Calibri" panose="020F0502020204030204" pitchFamily="34" charset="0"/>
                        </a:rPr>
                        <a:t>planning</a:t>
                      </a:r>
                      <a:endParaRPr lang="pt-PT" sz="1000" b="0" i="0" u="none" strike="noStrike" dirty="0">
                        <a:solidFill>
                          <a:srgbClr val="000000"/>
                        </a:solidFill>
                        <a:effectLst/>
                        <a:latin typeface="Calibri" panose="020F0502020204030204" pitchFamily="34" charset="0"/>
                      </a:endParaRP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4536219"/>
                  </a:ext>
                </a:extLst>
              </a:tr>
              <a:tr h="200582">
                <a:tc>
                  <a:txBody>
                    <a:bodyPr/>
                    <a:lstStyle/>
                    <a:p>
                      <a:pPr algn="l" fontAlgn="ctr"/>
                      <a:r>
                        <a:rPr lang="en-US" sz="1000" b="0" i="0" u="none" strike="noStrike">
                          <a:solidFill>
                            <a:srgbClr val="000000"/>
                          </a:solidFill>
                          <a:effectLst/>
                          <a:latin typeface="Calibri" panose="020F0502020204030204" pitchFamily="34" charset="0"/>
                        </a:rPr>
                        <a:t>1.2 Selection of recovery points</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1113775"/>
                  </a:ext>
                </a:extLst>
              </a:tr>
              <a:tr h="200582">
                <a:tc>
                  <a:txBody>
                    <a:bodyPr/>
                    <a:lstStyle/>
                    <a:p>
                      <a:pPr algn="l" fontAlgn="ctr"/>
                      <a:r>
                        <a:rPr lang="en-US" sz="1000" b="0" i="0" u="none" strike="noStrike">
                          <a:solidFill>
                            <a:srgbClr val="000000"/>
                          </a:solidFill>
                          <a:effectLst/>
                          <a:latin typeface="Calibri" panose="020F0502020204030204" pitchFamily="34" charset="0"/>
                        </a:rPr>
                        <a:t>1.3 Articulation with other entities</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1844587"/>
                  </a:ext>
                </a:extLst>
              </a:tr>
              <a:tr h="187645">
                <a:tc>
                  <a:txBody>
                    <a:bodyPr/>
                    <a:lstStyle/>
                    <a:p>
                      <a:pPr algn="l" fontAlgn="ctr"/>
                      <a:r>
                        <a:rPr lang="pt-PT" sz="1000" b="0" i="0" u="none" strike="noStrike" dirty="0">
                          <a:solidFill>
                            <a:srgbClr val="000000"/>
                          </a:solidFill>
                          <a:effectLst/>
                          <a:latin typeface="Calibri" panose="020F0502020204030204" pitchFamily="34" charset="0"/>
                        </a:rPr>
                        <a:t>1.4 Market consultations (RVM equipment, communication ...)</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t-PT"/>
                    </a:p>
                  </a:txBody>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2219596"/>
                  </a:ext>
                </a:extLst>
              </a:tr>
              <a:tr h="200582">
                <a:tc>
                  <a:txBody>
                    <a:bodyPr/>
                    <a:lstStyle/>
                    <a:p>
                      <a:pPr algn="l" fontAlgn="ctr"/>
                      <a:r>
                        <a:rPr lang="pt-PT" sz="1000" b="1" i="0" u="none" strike="noStrike">
                          <a:solidFill>
                            <a:srgbClr val="000000"/>
                          </a:solidFill>
                          <a:effectLst/>
                          <a:latin typeface="Calibri" panose="020F0502020204030204" pitchFamily="34" charset="0"/>
                        </a:rPr>
                        <a:t>2. Implementation</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dirty="0">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3084704"/>
                  </a:ext>
                </a:extLst>
              </a:tr>
              <a:tr h="241858">
                <a:tc>
                  <a:txBody>
                    <a:bodyPr/>
                    <a:lstStyle/>
                    <a:p>
                      <a:pPr algn="l" fontAlgn="ctr"/>
                      <a:r>
                        <a:rPr lang="en-US" sz="1000" b="0" i="0" u="none" strike="noStrike" dirty="0">
                          <a:solidFill>
                            <a:srgbClr val="000000"/>
                          </a:solidFill>
                          <a:effectLst/>
                          <a:latin typeface="Calibri" panose="020F0502020204030204" pitchFamily="34" charset="0"/>
                        </a:rPr>
                        <a:t>2.1 Machines installation and operation</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dirty="0">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5140674"/>
                  </a:ext>
                </a:extLst>
              </a:tr>
              <a:tr h="200582">
                <a:tc>
                  <a:txBody>
                    <a:bodyPr/>
                    <a:lstStyle/>
                    <a:p>
                      <a:pPr algn="l" fontAlgn="ctr"/>
                      <a:r>
                        <a:rPr lang="pt-PT" sz="1000" b="0" i="0" u="none" strike="noStrike">
                          <a:solidFill>
                            <a:srgbClr val="000000"/>
                          </a:solidFill>
                          <a:effectLst/>
                          <a:latin typeface="Calibri" panose="020F0502020204030204" pitchFamily="34" charset="0"/>
                        </a:rPr>
                        <a:t>2.2 Preventive maintenance</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dirty="0">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988458"/>
                  </a:ext>
                </a:extLst>
              </a:tr>
              <a:tr h="241858">
                <a:tc>
                  <a:txBody>
                    <a:bodyPr/>
                    <a:lstStyle/>
                    <a:p>
                      <a:pPr algn="l" fontAlgn="ctr"/>
                      <a:r>
                        <a:rPr lang="en-US" sz="1000" b="0" i="0" u="none" strike="noStrike" dirty="0">
                          <a:solidFill>
                            <a:srgbClr val="000000"/>
                          </a:solidFill>
                          <a:effectLst/>
                          <a:latin typeface="Calibri" panose="020F0502020204030204" pitchFamily="34" charset="0"/>
                        </a:rPr>
                        <a:t>2.3 Collection and delivery of packaging</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dirty="0">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8829464"/>
                  </a:ext>
                </a:extLst>
              </a:tr>
              <a:tr h="200582">
                <a:tc>
                  <a:txBody>
                    <a:bodyPr/>
                    <a:lstStyle/>
                    <a:p>
                      <a:pPr algn="l" fontAlgn="ctr"/>
                      <a:r>
                        <a:rPr lang="pt-PT" sz="1000" b="1" i="0" u="none" strike="noStrike" dirty="0">
                          <a:solidFill>
                            <a:srgbClr val="000000"/>
                          </a:solidFill>
                          <a:effectLst/>
                          <a:latin typeface="Calibri" panose="020F0502020204030204" pitchFamily="34" charset="0"/>
                        </a:rPr>
                        <a:t>3. </a:t>
                      </a:r>
                      <a:r>
                        <a:rPr lang="pt-PT" sz="1000" b="1" i="0" u="none" strike="noStrike" dirty="0" err="1">
                          <a:solidFill>
                            <a:srgbClr val="000000"/>
                          </a:solidFill>
                          <a:effectLst/>
                          <a:latin typeface="Calibri" panose="020F0502020204030204" pitchFamily="34" charset="0"/>
                        </a:rPr>
                        <a:t>Communication</a:t>
                      </a:r>
                      <a:endParaRPr lang="pt-PT" sz="1000" b="1" i="0" u="none" strike="noStrike" dirty="0">
                        <a:solidFill>
                          <a:srgbClr val="000000"/>
                        </a:solidFill>
                        <a:effectLst/>
                        <a:latin typeface="Calibri" panose="020F0502020204030204" pitchFamily="34" charset="0"/>
                      </a:endParaRP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4E78"/>
                    </a:solidFill>
                  </a:tcPr>
                </a:tc>
                <a:tc hMerge="1">
                  <a:txBody>
                    <a:bodyPr/>
                    <a:lstStyle/>
                    <a:p>
                      <a:endParaRPr lang="pt-PT"/>
                    </a:p>
                  </a:txBody>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600" b="0" i="0" u="none" strike="noStrike">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1231490"/>
                  </a:ext>
                </a:extLst>
              </a:tr>
              <a:tr h="200582">
                <a:tc>
                  <a:txBody>
                    <a:bodyPr/>
                    <a:lstStyle/>
                    <a:p>
                      <a:pPr algn="l" fontAlgn="ctr"/>
                      <a:r>
                        <a:rPr lang="pt-PT" sz="1000" b="1" i="0" u="none" strike="noStrike" dirty="0">
                          <a:solidFill>
                            <a:srgbClr val="000000"/>
                          </a:solidFill>
                          <a:effectLst/>
                          <a:latin typeface="Calibri" panose="020F0502020204030204" pitchFamily="34" charset="0"/>
                        </a:rPr>
                        <a:t>4. </a:t>
                      </a:r>
                      <a:r>
                        <a:rPr lang="pt-PT" sz="1000" b="1" i="0" u="none" strike="noStrike" dirty="0" err="1">
                          <a:solidFill>
                            <a:srgbClr val="000000"/>
                          </a:solidFill>
                          <a:effectLst/>
                          <a:latin typeface="Calibri" panose="020F0502020204030204" pitchFamily="34" charset="0"/>
                        </a:rPr>
                        <a:t>Studies</a:t>
                      </a:r>
                      <a:endParaRPr lang="pt-PT" sz="1000" b="1" i="0" u="none" strike="noStrike" dirty="0">
                        <a:solidFill>
                          <a:srgbClr val="000000"/>
                        </a:solidFill>
                        <a:effectLst/>
                        <a:latin typeface="Calibri" panose="020F0502020204030204" pitchFamily="34" charset="0"/>
                      </a:endParaRP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hMerge="1">
                  <a:txBody>
                    <a:bodyPr/>
                    <a:lstStyle/>
                    <a:p>
                      <a:endParaRPr lang="pt-PT"/>
                    </a:p>
                  </a:txBody>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b"/>
                      <a:r>
                        <a:rPr lang="pt-PT" sz="600" b="0" i="0" u="none" strike="noStrike" dirty="0">
                          <a:solidFill>
                            <a:srgbClr val="000000"/>
                          </a:solidFill>
                          <a:effectLst/>
                          <a:latin typeface="Calibri" panose="020F0502020204030204" pitchFamily="34" charset="0"/>
                        </a:rPr>
                        <a:t> </a:t>
                      </a:r>
                    </a:p>
                  </a:txBody>
                  <a:tcPr marL="3613" marR="3613" marT="361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1037352"/>
                  </a:ext>
                </a:extLst>
              </a:tr>
              <a:tr h="200582">
                <a:tc>
                  <a:txBody>
                    <a:bodyPr/>
                    <a:lstStyle/>
                    <a:p>
                      <a:pPr algn="l" fontAlgn="ctr"/>
                      <a:r>
                        <a:rPr lang="en-US" sz="1000" b="1" i="0" u="none" strike="noStrike" dirty="0">
                          <a:solidFill>
                            <a:srgbClr val="000000"/>
                          </a:solidFill>
                          <a:effectLst/>
                          <a:latin typeface="Calibri" panose="020F0502020204030204" pitchFamily="34" charset="0"/>
                        </a:rPr>
                        <a:t>5. Project Monitoring and Report</a:t>
                      </a:r>
                    </a:p>
                  </a:txBody>
                  <a:tcPr marL="3613" marR="3613" marT="361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hMerge="1">
                  <a:txBody>
                    <a:bodyPr/>
                    <a:lstStyle/>
                    <a:p>
                      <a:endParaRPr lang="pt-PT"/>
                    </a:p>
                  </a:txBody>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gridSpan="2">
                  <a:txBody>
                    <a:bodyPr/>
                    <a:lstStyle/>
                    <a:p>
                      <a:pPr algn="ctr"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hMerge="1">
                  <a:txBody>
                    <a:bodyPr/>
                    <a:lstStyle/>
                    <a:p>
                      <a:endParaRPr lang="pt-PT"/>
                    </a:p>
                  </a:txBody>
                  <a:tcPr/>
                </a:tc>
                <a:tc>
                  <a:txBody>
                    <a:bodyPr/>
                    <a:lstStyle/>
                    <a:p>
                      <a:pPr algn="l" fontAlgn="ctr"/>
                      <a:r>
                        <a:rPr lang="pt-PT" sz="600" b="1" i="0" u="none" strike="noStrike">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tc>
                  <a:txBody>
                    <a:bodyPr/>
                    <a:lstStyle/>
                    <a:p>
                      <a:pPr algn="l" fontAlgn="ctr"/>
                      <a:r>
                        <a:rPr lang="pt-PT" sz="600" b="1" i="0" u="none" strike="noStrike" dirty="0">
                          <a:solidFill>
                            <a:srgbClr val="000000"/>
                          </a:solidFill>
                          <a:effectLst/>
                          <a:latin typeface="Calibri" panose="020F0502020204030204" pitchFamily="34" charset="0"/>
                        </a:rPr>
                        <a:t> </a:t>
                      </a:r>
                    </a:p>
                  </a:txBody>
                  <a:tcPr marL="3613" marR="3613" marT="36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F4E78"/>
                    </a:solidFill>
                  </a:tcPr>
                </a:tc>
                <a:extLst>
                  <a:ext uri="{0D108BD9-81ED-4DB2-BD59-A6C34878D82A}">
                    <a16:rowId xmlns:a16="http://schemas.microsoft.com/office/drawing/2014/main" val="3928009849"/>
                  </a:ext>
                </a:extLst>
              </a:tr>
            </a:tbl>
          </a:graphicData>
        </a:graphic>
      </p:graphicFrame>
    </p:spTree>
    <p:extLst>
      <p:ext uri="{BB962C8B-B14F-4D97-AF65-F5344CB8AC3E}">
        <p14:creationId xmlns:p14="http://schemas.microsoft.com/office/powerpoint/2010/main" val="51193962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5897</TotalTime>
  <Words>617</Words>
  <Application>Microsoft Office PowerPoint</Application>
  <PresentationFormat>Ecrã Panorâmico</PresentationFormat>
  <Paragraphs>392</Paragraphs>
  <Slides>9</Slides>
  <Notes>9</Notes>
  <HiddenSlides>0</HiddenSlides>
  <MMClips>0</MMClips>
  <ScaleCrop>false</ScaleCrop>
  <HeadingPairs>
    <vt:vector size="6" baseType="variant">
      <vt:variant>
        <vt:lpstr>Tipos de letra usados</vt:lpstr>
      </vt:variant>
      <vt:variant>
        <vt:i4>6</vt:i4>
      </vt:variant>
      <vt:variant>
        <vt:lpstr>Tema</vt:lpstr>
      </vt:variant>
      <vt:variant>
        <vt:i4>1</vt:i4>
      </vt:variant>
      <vt:variant>
        <vt:lpstr>Títulos dos diapositivos</vt:lpstr>
      </vt:variant>
      <vt:variant>
        <vt:i4>9</vt:i4>
      </vt:variant>
    </vt:vector>
  </HeadingPairs>
  <TitlesOfParts>
    <vt:vector size="16" baseType="lpstr">
      <vt:lpstr>Arial</vt:lpstr>
      <vt:lpstr>Calibri</vt:lpstr>
      <vt:lpstr>Consolas</vt:lpstr>
      <vt:lpstr>Times New Roman</vt:lpstr>
      <vt:lpstr>Trebuchet MS</vt:lpstr>
      <vt:lpstr>Wingdings</vt:lpstr>
      <vt:lpstr>Tema do Office</vt:lpstr>
      <vt:lpstr>Apresentação do PowerPoint</vt:lpstr>
      <vt:lpstr>Project "Bebidas+ Circulares” Promoter</vt:lpstr>
      <vt:lpstr>Objectives</vt:lpstr>
      <vt:lpstr>Project "Bebidas+ Circulares” Main characteristics</vt:lpstr>
      <vt:lpstr>Project "Bebidas+ Circulares” Localization</vt:lpstr>
      <vt:lpstr>Project "Bebidas+ Circulares” Incentive</vt:lpstr>
      <vt:lpstr>Project "Bebidas+ Circulares” Main project indicators and targets</vt:lpstr>
      <vt:lpstr>Project "Beverages+ Circular"  Communication</vt:lpstr>
      <vt:lpstr>Project "Beverages+ Circular"  Project plan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Comissão de Embalagens e Sustentabilidade (CES)</dc:title>
  <dc:creator>CCOSTA</dc:creator>
  <cp:lastModifiedBy>Cristina Costa</cp:lastModifiedBy>
  <cp:revision>589</cp:revision>
  <cp:lastPrinted>2019-10-18T17:34:40Z</cp:lastPrinted>
  <dcterms:created xsi:type="dcterms:W3CDTF">2019-01-23T08:22:05Z</dcterms:created>
  <dcterms:modified xsi:type="dcterms:W3CDTF">2020-06-30T19:50:36Z</dcterms:modified>
</cp:coreProperties>
</file>