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71" r:id="rId3"/>
    <p:sldId id="270" r:id="rId4"/>
    <p:sldId id="267" r:id="rId5"/>
    <p:sldId id="268" r:id="rId6"/>
    <p:sldId id="260" r:id="rId7"/>
    <p:sldId id="269" r:id="rId8"/>
    <p:sldId id="259" r:id="rId9"/>
    <p:sldId id="263" r:id="rId10"/>
    <p:sldId id="264" r:id="rId11"/>
    <p:sldId id="261" r:id="rId12"/>
    <p:sldId id="265" r:id="rId13"/>
    <p:sldId id="266" r:id="rId14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EA51BB-E951-3649-8536-AD9EC3124AE8}" v="18" dt="2020-07-21T11:02:24.7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29"/>
  </p:normalViewPr>
  <p:slideViewPr>
    <p:cSldViewPr snapToGrid="0" snapToObjects="1">
      <p:cViewPr varScale="1">
        <p:scale>
          <a:sx n="108" d="100"/>
          <a:sy n="108" d="100"/>
        </p:scale>
        <p:origin x="73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D7D93F-94C4-5248-BCF6-E85C3EF3C1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FA73A3F-8B6E-BE40-921C-FD2E184052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5B8C4697-1183-3842-9A55-957E30A6B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955D7-813C-7C4D-B377-87782B4FB934}" type="datetimeFigureOut">
              <a:rPr lang="pt-PT" smtClean="0"/>
              <a:t>21/07/20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D3A3D599-4A7A-F649-95B1-B281A75C8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9EB4F315-1D7E-7E41-A7E9-781040CBF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6C9B6-1308-C94D-A96B-995EEEB9C83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1306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7863A2-E022-D14E-B516-31274C2B1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EDB8E998-AB2D-8248-94BD-A66E36A913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51074255-BEEC-934C-A994-7372855E6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955D7-813C-7C4D-B377-87782B4FB934}" type="datetimeFigureOut">
              <a:rPr lang="pt-PT" smtClean="0"/>
              <a:t>21/07/20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5F33141D-98BF-A449-A77B-A8A450F66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77619AB9-A6B4-324B-AE23-0A157CC51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6C9B6-1308-C94D-A96B-995EEEB9C83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40771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9A3BE1E-00D5-1844-9F6A-FA312E011D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6E742562-CE2C-154C-901A-4D9C2CFA0E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FD7206B0-2091-244B-A947-A8FAAFADD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955D7-813C-7C4D-B377-87782B4FB934}" type="datetimeFigureOut">
              <a:rPr lang="pt-PT" smtClean="0"/>
              <a:t>21/07/20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F35E70C5-91B2-3F47-A060-EF618DAE2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DEC0CC35-9E1C-DD44-8922-A68193480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6C9B6-1308-C94D-A96B-995EEEB9C83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86989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D4940C-5FB1-064D-9EA4-5305E637C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1E0A8773-9075-7A4A-879B-BF1D773FF1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0E65DC11-B6E2-3442-9BFE-51DA4B4F3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955D7-813C-7C4D-B377-87782B4FB934}" type="datetimeFigureOut">
              <a:rPr lang="pt-PT" smtClean="0"/>
              <a:t>21/07/20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16571ABC-A34C-6749-9C2A-7A5CC1934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2BB28DA4-24F5-B34E-8C24-3CF18F8D9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6C9B6-1308-C94D-A96B-995EEEB9C83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35500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22FB3D-D92E-3540-ADAB-F653A65E3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98BA2D2C-81B5-9342-BE27-53C811DCFE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8253E0FA-9425-B549-81C4-1E5314B51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955D7-813C-7C4D-B377-87782B4FB934}" type="datetimeFigureOut">
              <a:rPr lang="pt-PT" smtClean="0"/>
              <a:t>21/07/20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85FE6ACC-E33B-BC48-8A1F-F707F7B17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5322D33B-0E1C-194F-957C-B3158BC00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6C9B6-1308-C94D-A96B-995EEEB9C83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30316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94D578-34BE-824A-B625-A72BD0657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2D6A79D6-E8DB-9345-9A94-BEA0A0427E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3F3F960E-5FA1-8B47-BB13-5D24415CD0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F517B519-9401-2C47-B978-9D7853441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955D7-813C-7C4D-B377-87782B4FB934}" type="datetimeFigureOut">
              <a:rPr lang="pt-PT" smtClean="0"/>
              <a:t>21/07/20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94FF391C-B22A-6D49-9DD6-E652ECA88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D8321ECA-5C8A-1B4F-8FA8-9547EB201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6C9B6-1308-C94D-A96B-995EEEB9C83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84853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418B0C-1E65-F747-A705-B11CF552B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43D43CA5-746F-DD41-AFA4-B9F7672EC9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B87AF212-A943-0147-B6B6-8C940C0F38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8B8F94DF-5DE2-F847-953F-D1AF8A1193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64687BBF-44AC-2D4F-8FC9-2D170CCECA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7F60DCD0-BF57-BE40-8805-A9CC0E722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955D7-813C-7C4D-B377-87782B4FB934}" type="datetimeFigureOut">
              <a:rPr lang="pt-PT" smtClean="0"/>
              <a:t>21/07/20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2CA6FBEE-0624-E64B-B1D6-7B79AE875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C0DD8D26-BB77-2C49-8AF5-D7577069B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6C9B6-1308-C94D-A96B-995EEEB9C83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60205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D829B6-EBBD-A44C-8CFE-04DA6B0DD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C493CAF6-AEEE-764A-B966-601A0114B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955D7-813C-7C4D-B377-87782B4FB934}" type="datetimeFigureOut">
              <a:rPr lang="pt-PT" smtClean="0"/>
              <a:t>21/07/20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173D3B22-D393-3A4E-A67B-CC5B8083F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83003B95-77F0-4E49-B218-566148121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6C9B6-1308-C94D-A96B-995EEEB9C83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91563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FEB0237A-78D9-0749-92C4-C65DE9D8A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955D7-813C-7C4D-B377-87782B4FB934}" type="datetimeFigureOut">
              <a:rPr lang="pt-PT" smtClean="0"/>
              <a:t>21/07/20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7BC48D17-073C-7E46-96F0-CA08E30FE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FC234C12-FB83-4745-BC10-43F9FB29F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6C9B6-1308-C94D-A96B-995EEEB9C83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71354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D9C443-C60D-C94E-A0BD-BB1519D04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DAC164E8-6D06-2241-962E-0F61E132B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194D3F43-FFF1-6C4F-9C41-8E1E6EBDE3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3E59A750-B49F-9244-8919-51CD905D1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955D7-813C-7C4D-B377-87782B4FB934}" type="datetimeFigureOut">
              <a:rPr lang="pt-PT" smtClean="0"/>
              <a:t>21/07/20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2A2C98D7-1545-EA4F-82E9-0BF5F6A36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CFC4C788-C2DB-C94B-BDE3-18EE6C47D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6C9B6-1308-C94D-A96B-995EEEB9C83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14987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84E4BC-B141-224E-90A2-865A72213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B2998A8C-404B-9747-BC40-6BA9108E13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A711773A-429B-8A4C-B067-9D2D0ED14F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96C14A89-8C4E-2D47-9A95-EAD9AB0DB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955D7-813C-7C4D-B377-87782B4FB934}" type="datetimeFigureOut">
              <a:rPr lang="pt-PT" smtClean="0"/>
              <a:t>21/07/20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FA2F9288-9642-C54D-8C0A-B17CD3625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9CD85D97-6F14-944F-B856-3C8EEFA0F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6C9B6-1308-C94D-A96B-995EEEB9C83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60775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EACD6BD8-48D8-7F4D-95C0-02AF4CBA9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335B5535-549D-BE47-B03A-B3E68230A0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7F2E96C-1573-E14C-BBAC-72C97C4FF8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F955D7-813C-7C4D-B377-87782B4FB934}" type="datetimeFigureOut">
              <a:rPr lang="pt-PT" smtClean="0"/>
              <a:t>21/07/20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06E057E-D76A-AD4B-82AC-85B25DBE25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08DC53E9-178C-EA44-B3C8-E9887654F1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16C9B6-1308-C94D-A96B-995EEEB9C83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18916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blicdomainpictures.net/view-image.php?image=112756&amp;picture=plastic-bottles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theconversation.com/when-good-intentions-arent-supported-by-social-science-evidence-diversity-research-and-policy-54875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d/3.0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pequelia.republica.com/videos-y-utilidades/muebles-infantiles-fabricados-a-partir-de-juguetes-de-plastico-reciclados.html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Ponte_Pedonal_sobre_o_Esteiro_de_S%C3%A3o_Pedro,_Universidade_de_Aveiro,_Portugal.jpg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acordeondigital.blogspot.com/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ns.usp.br/?p=15327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/3.0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petambus.economiabasadaenrecursos.co/2017/05/plasticos-biodegradables-son-mejores.html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hyperlink" Target="https://creativecommons.org/licenses/by-nc/3.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ontrainformacion.es/o-plastic-attack-chega-a-ourense-reclamando-un-futuro-sen-plastico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sa/3.0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ppropedia.org/Plastic_bottles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sa/3.0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ointeligencia.com/2013/04/guia-de-los-simbolos-de-reciclaje-2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sa/3.0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site.ihac.net.br/componente-meio-ambiente-energia-e-cidade-promove-ciclo-de-palestras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/3.0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Recycle.jpg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naturale.com/riciclo-rifiuti-italia-europa/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m 4" descr="Uma imagem com azul, garrafa, mesa, sentado&#10;&#10;Descrição gerada automaticamente">
            <a:extLst>
              <a:ext uri="{FF2B5EF4-FFF2-40B4-BE49-F238E27FC236}">
                <a16:creationId xmlns:a16="http://schemas.microsoft.com/office/drawing/2014/main" id="{60D4FC4A-8B7F-594C-A066-7CA06D2C87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b="25000"/>
          <a:stretch/>
        </p:blipFill>
        <p:spPr>
          <a:xfrm>
            <a:off x="20" y="1"/>
            <a:ext cx="12191980" cy="6857999"/>
          </a:xfrm>
          <a:prstGeom prst="rect">
            <a:avLst/>
          </a:prstGeom>
          <a:gradFill flip="none" rotWithShape="1">
            <a:gsLst>
              <a:gs pos="5000">
                <a:schemeClr val="accent1">
                  <a:lumMod val="5000"/>
                  <a:lumOff val="95000"/>
                </a:schemeClr>
              </a:gs>
              <a:gs pos="100000">
                <a:srgbClr val="ABC0E4"/>
              </a:gs>
              <a:gs pos="100000">
                <a:srgbClr val="ABC0E4">
                  <a:lumMod val="100000"/>
                  <a:alpha val="59000"/>
                </a:srgbClr>
              </a:gs>
              <a:gs pos="56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700000" scaled="1"/>
            <a:tileRect/>
          </a:gradFill>
          <a:effectLst>
            <a:glow rad="12700">
              <a:schemeClr val="accent1">
                <a:alpha val="80000"/>
              </a:schemeClr>
            </a:glow>
            <a:softEdge rad="0"/>
          </a:effec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21EE30B-9677-0B45-8851-4E0486EF22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 fontScale="90000"/>
          </a:bodyPr>
          <a:lstStyle/>
          <a:p>
            <a:r>
              <a:rPr lang="pt-PT" b="1" dirty="0"/>
              <a:t>REAP</a:t>
            </a:r>
            <a:br>
              <a:rPr lang="pt-PT" b="1" dirty="0"/>
            </a:br>
            <a:r>
              <a:rPr lang="pt-PT" b="1" dirty="0" err="1"/>
              <a:t>Recycling</a:t>
            </a:r>
            <a:r>
              <a:rPr lang="pt-PT" b="1" dirty="0"/>
              <a:t> </a:t>
            </a:r>
            <a:r>
              <a:rPr lang="pt-PT" b="1" dirty="0" err="1"/>
              <a:t>and</a:t>
            </a:r>
            <a:r>
              <a:rPr lang="pt-PT" b="1" dirty="0"/>
              <a:t> </a:t>
            </a:r>
            <a:r>
              <a:rPr lang="pt-PT" b="1" dirty="0" err="1"/>
              <a:t>Reimbursement</a:t>
            </a:r>
            <a:r>
              <a:rPr lang="pt-PT" b="1" dirty="0"/>
              <a:t> </a:t>
            </a:r>
            <a:r>
              <a:rPr lang="pt-PT" b="1" dirty="0" err="1"/>
              <a:t>of</a:t>
            </a:r>
            <a:r>
              <a:rPr lang="pt-PT" b="1" dirty="0"/>
              <a:t> </a:t>
            </a:r>
            <a:r>
              <a:rPr lang="pt-PT" b="1" dirty="0" err="1"/>
              <a:t>Aluminum</a:t>
            </a:r>
            <a:r>
              <a:rPr lang="pt-PT" b="1" dirty="0"/>
              <a:t> </a:t>
            </a:r>
            <a:r>
              <a:rPr lang="pt-PT" b="1" dirty="0" err="1"/>
              <a:t>and</a:t>
            </a:r>
            <a:r>
              <a:rPr lang="pt-PT" b="1" dirty="0"/>
              <a:t> PET </a:t>
            </a:r>
            <a:r>
              <a:rPr lang="pt-PT" b="1" dirty="0" err="1"/>
              <a:t>Packaging</a:t>
            </a:r>
            <a:r>
              <a:rPr lang="pt-PT" b="1" dirty="0"/>
              <a:t> - </a:t>
            </a:r>
            <a:r>
              <a:rPr lang="pt-PT" b="1" dirty="0" err="1"/>
              <a:t>pilot</a:t>
            </a:r>
            <a:r>
              <a:rPr lang="pt-PT" b="1" dirty="0"/>
              <a:t> </a:t>
            </a:r>
            <a:r>
              <a:rPr lang="pt-PT" b="1" dirty="0" err="1"/>
              <a:t>system</a:t>
            </a:r>
            <a:endParaRPr lang="pt-PT" dirty="0">
              <a:solidFill>
                <a:srgbClr val="FFFFFF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3353894-7494-3F47-BCC3-0707EBB113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endParaRPr lang="pt-PT" dirty="0">
              <a:solidFill>
                <a:srgbClr val="FFFFFF"/>
              </a:solidFill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1F971FCC-1A5C-B64A-A7C4-225F8303A4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2523" y="4429833"/>
            <a:ext cx="2093976" cy="647228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9E1420D2-90B3-8B48-AEC9-F710E6336A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3552" y="4159404"/>
            <a:ext cx="1151423" cy="1151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0776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Uma imagem com desenho&#10;&#10;Descrição gerada automaticamente">
            <a:extLst>
              <a:ext uri="{FF2B5EF4-FFF2-40B4-BE49-F238E27FC236}">
                <a16:creationId xmlns:a16="http://schemas.microsoft.com/office/drawing/2014/main" id="{B09B21D3-3C4E-0B4C-B4D9-C2C54F0853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0404" t="3060" r="-1" b="603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E862BE82-D00D-42C1-BF16-93AA37870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F6D92C2D-1D3D-4974-918C-06579FB35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50141" y="-2"/>
            <a:ext cx="5441859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31CA56F-4F25-2F4D-93A3-1336D773C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1031" y="632990"/>
            <a:ext cx="4062643" cy="1043409"/>
          </a:xfrm>
        </p:spPr>
        <p:txBody>
          <a:bodyPr>
            <a:normAutofit fontScale="90000"/>
          </a:bodyPr>
          <a:lstStyle/>
          <a:p>
            <a:r>
              <a:rPr lang="pt-PT" sz="3600" dirty="0" err="1"/>
              <a:t>goals</a:t>
            </a:r>
            <a:r>
              <a:rPr lang="pt-PT" sz="3600" dirty="0"/>
              <a:t>
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200C6C2F-F0A0-A441-8BCB-29B4FFD4B3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1031" y="1774372"/>
            <a:ext cx="4062642" cy="2754086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pt-PT" sz="1800" b="1" dirty="0">
                <a:solidFill>
                  <a:srgbClr val="FF0000"/>
                </a:solidFill>
              </a:rPr>
              <a:t>social </a:t>
            </a:r>
            <a:r>
              <a:rPr lang="pt-PT" sz="1800" b="1" dirty="0" err="1">
                <a:solidFill>
                  <a:srgbClr val="FF0000"/>
                </a:solidFill>
              </a:rPr>
              <a:t>character</a:t>
            </a:r>
            <a:r>
              <a:rPr lang="pt-PT" sz="1800" b="1" dirty="0">
                <a:solidFill>
                  <a:srgbClr val="FF0000"/>
                </a:solidFill>
              </a:rPr>
              <a:t> </a:t>
            </a:r>
            <a:r>
              <a:rPr lang="pt-PT" sz="1800" b="1" dirty="0" err="1">
                <a:solidFill>
                  <a:srgbClr val="FF0000"/>
                </a:solidFill>
              </a:rPr>
              <a:t>through</a:t>
            </a:r>
            <a:r>
              <a:rPr lang="pt-PT" sz="1800" b="1" dirty="0">
                <a:solidFill>
                  <a:srgbClr val="FF0000"/>
                </a:solidFill>
              </a:rPr>
              <a:t> </a:t>
            </a:r>
            <a:r>
              <a:rPr lang="pt-PT" sz="1800" b="1" dirty="0" err="1">
                <a:solidFill>
                  <a:srgbClr val="FF0000"/>
                </a:solidFill>
              </a:rPr>
              <a:t>the</a:t>
            </a:r>
            <a:r>
              <a:rPr lang="pt-PT" sz="1800" b="1" dirty="0">
                <a:solidFill>
                  <a:srgbClr val="FF0000"/>
                </a:solidFill>
              </a:rPr>
              <a:t> </a:t>
            </a:r>
            <a:r>
              <a:rPr lang="pt-PT" sz="1800" b="1" dirty="0" err="1">
                <a:solidFill>
                  <a:srgbClr val="FF0000"/>
                </a:solidFill>
              </a:rPr>
              <a:t>award</a:t>
            </a:r>
            <a:r>
              <a:rPr lang="pt-PT" sz="1800" b="1" dirty="0">
                <a:solidFill>
                  <a:srgbClr val="FF0000"/>
                </a:solidFill>
              </a:rPr>
              <a:t> </a:t>
            </a:r>
            <a:r>
              <a:rPr lang="pt-PT" sz="1800" b="1" dirty="0" err="1">
                <a:solidFill>
                  <a:srgbClr val="FF0000"/>
                </a:solidFill>
              </a:rPr>
              <a:t>of</a:t>
            </a:r>
            <a:r>
              <a:rPr lang="pt-PT" sz="1800" b="1" dirty="0">
                <a:solidFill>
                  <a:srgbClr val="FF0000"/>
                </a:solidFill>
              </a:rPr>
              <a:t> </a:t>
            </a:r>
            <a:r>
              <a:rPr lang="pt-PT" sz="1800" b="1" dirty="0" err="1">
                <a:solidFill>
                  <a:srgbClr val="FF0000"/>
                </a:solidFill>
              </a:rPr>
              <a:t>Scholarships</a:t>
            </a:r>
            <a:r>
              <a:rPr lang="pt-PT" sz="1800" b="1" dirty="0">
                <a:solidFill>
                  <a:srgbClr val="FF0000"/>
                </a:solidFill>
              </a:rPr>
              <a:t> for Social </a:t>
            </a:r>
            <a:r>
              <a:rPr lang="pt-PT" sz="1800" b="1" dirty="0" err="1">
                <a:solidFill>
                  <a:srgbClr val="FF0000"/>
                </a:solidFill>
              </a:rPr>
              <a:t>Participation</a:t>
            </a:r>
            <a:r>
              <a:rPr lang="pt-PT" sz="1800" b="1" dirty="0">
                <a:solidFill>
                  <a:srgbClr val="FF0000"/>
                </a:solidFill>
              </a:rPr>
              <a:t> </a:t>
            </a:r>
            <a:r>
              <a:rPr lang="pt-PT" sz="1800" b="1" dirty="0" err="1">
                <a:solidFill>
                  <a:srgbClr val="FF0000"/>
                </a:solidFill>
              </a:rPr>
              <a:t>and</a:t>
            </a:r>
            <a:r>
              <a:rPr lang="pt-PT" sz="1800" b="1" dirty="0">
                <a:solidFill>
                  <a:srgbClr val="FF0000"/>
                </a:solidFill>
              </a:rPr>
              <a:t> </a:t>
            </a:r>
            <a:r>
              <a:rPr lang="pt-PT" sz="1800" b="1" dirty="0" err="1">
                <a:solidFill>
                  <a:srgbClr val="FF0000"/>
                </a:solidFill>
              </a:rPr>
              <a:t>Valorization</a:t>
            </a:r>
            <a:r>
              <a:rPr lang="pt-PT" sz="1800" b="1" dirty="0">
                <a:solidFill>
                  <a:srgbClr val="FF0000"/>
                </a:solidFill>
              </a:rPr>
              <a:t> to </a:t>
            </a:r>
            <a:r>
              <a:rPr lang="pt-PT" sz="1800" b="1" dirty="0" err="1">
                <a:solidFill>
                  <a:srgbClr val="FF0000"/>
                </a:solidFill>
              </a:rPr>
              <a:t>students</a:t>
            </a:r>
            <a:r>
              <a:rPr lang="pt-PT" sz="1800" b="1" dirty="0">
                <a:solidFill>
                  <a:srgbClr val="FF0000"/>
                </a:solidFill>
              </a:rPr>
              <a:t>
</a:t>
            </a:r>
            <a:r>
              <a:rPr lang="pt-PT" sz="1800" b="1" dirty="0" err="1">
                <a:solidFill>
                  <a:srgbClr val="FF0000"/>
                </a:solidFill>
              </a:rPr>
              <a:t>scientific</a:t>
            </a:r>
            <a:r>
              <a:rPr lang="pt-PT" sz="1800" b="1" dirty="0">
                <a:solidFill>
                  <a:srgbClr val="FF0000"/>
                </a:solidFill>
              </a:rPr>
              <a:t> job </a:t>
            </a:r>
            <a:r>
              <a:rPr lang="pt-PT" sz="1800" b="1" dirty="0" err="1">
                <a:solidFill>
                  <a:srgbClr val="FF0000"/>
                </a:solidFill>
              </a:rPr>
              <a:t>creation</a:t>
            </a:r>
            <a:r>
              <a:rPr lang="pt-PT" sz="1800" b="1" dirty="0">
                <a:solidFill>
                  <a:srgbClr val="FF0000"/>
                </a:solidFill>
              </a:rPr>
              <a:t>, for </a:t>
            </a:r>
            <a:r>
              <a:rPr lang="pt-PT" sz="1800" b="1" dirty="0" err="1">
                <a:solidFill>
                  <a:srgbClr val="FF0000"/>
                </a:solidFill>
              </a:rPr>
              <a:t>students</a:t>
            </a:r>
            <a:r>
              <a:rPr lang="pt-PT" sz="1800" b="1" dirty="0">
                <a:solidFill>
                  <a:srgbClr val="FF0000"/>
                </a:solidFill>
              </a:rPr>
              <a:t>
</a:t>
            </a:r>
            <a:endParaRPr lang="pt-PT" sz="1800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5F0A4369-1724-8A47-891F-3BB590DCE3EA}"/>
              </a:ext>
            </a:extLst>
          </p:cNvPr>
          <p:cNvSpPr txBox="1"/>
          <p:nvPr/>
        </p:nvSpPr>
        <p:spPr>
          <a:xfrm>
            <a:off x="8790108" y="6657945"/>
            <a:ext cx="340189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pt-PT" sz="700">
                <a:solidFill>
                  <a:srgbClr val="FFFFFF"/>
                </a:solidFill>
              </a:rPr>
              <a:t>A imagem </a:t>
            </a:r>
            <a:r>
              <a:rPr lang="pt-PT" sz="700">
                <a:solidFill>
                  <a:srgbClr val="FFFFFF"/>
                </a:solidFill>
                <a:hlinkClick r:id="rId3" tooltip="http://theconversation.com/when-good-intentions-arent-supported-by-social-science-evidence-diversity-research-and-policy-5487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Fotografia</a:t>
            </a:r>
            <a:r>
              <a:rPr lang="pt-PT" sz="700">
                <a:solidFill>
                  <a:srgbClr val="FFFFFF"/>
                </a:solidFill>
              </a:rPr>
              <a:t> de Autor Desconhecido está licenciada ao abrigo da </a:t>
            </a:r>
            <a:r>
              <a:rPr lang="pt-PT" sz="700">
                <a:solidFill>
                  <a:srgbClr val="FFFFFF"/>
                </a:solidFill>
                <a:hlinkClick r:id="rId4" tooltip="https://creativecommons.org/licenses/by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BY-ND</a:t>
            </a:r>
            <a:endParaRPr lang="pt-PT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8997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Uma imagem com mesa, interior, sentado, brinquedo&#10;&#10;Descrição gerada automaticamente">
            <a:extLst>
              <a:ext uri="{FF2B5EF4-FFF2-40B4-BE49-F238E27FC236}">
                <a16:creationId xmlns:a16="http://schemas.microsoft.com/office/drawing/2014/main" id="{8EB95AE0-CB82-8B48-9CAF-727B142C97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9091" t="14883" b="2369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E862BE82-D00D-42C1-BF16-93AA37870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F6D92C2D-1D3D-4974-918C-06579FB35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50141" y="-2"/>
            <a:ext cx="5441859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31CA56F-4F25-2F4D-93A3-1336D773C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1031" y="632990"/>
            <a:ext cx="4062643" cy="1043409"/>
          </a:xfrm>
        </p:spPr>
        <p:txBody>
          <a:bodyPr>
            <a:normAutofit fontScale="90000"/>
          </a:bodyPr>
          <a:lstStyle/>
          <a:p>
            <a:r>
              <a:rPr lang="pt-PT" sz="3600" dirty="0" err="1"/>
              <a:t>goals</a:t>
            </a:r>
            <a:r>
              <a:rPr lang="pt-PT" sz="3600" dirty="0"/>
              <a:t>
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200C6C2F-F0A0-A441-8BCB-29B4FFD4B3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1031" y="1774372"/>
            <a:ext cx="4062642" cy="2754086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pt-PT" sz="24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innovation</a:t>
            </a:r>
            <a:r>
              <a:rPr lang="pt-PT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pt-PT" sz="24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and</a:t>
            </a:r>
            <a:r>
              <a:rPr lang="pt-PT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pt-PT" sz="24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demonstration</a:t>
            </a:r>
            <a:r>
              <a:rPr lang="pt-PT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in </a:t>
            </a:r>
            <a:r>
              <a:rPr lang="pt-PT" sz="24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the</a:t>
            </a:r>
            <a:r>
              <a:rPr lang="pt-PT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pt-PT" sz="24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area</a:t>
            </a:r>
            <a:r>
              <a:rPr lang="pt-PT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pt-PT" sz="24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of</a:t>
            </a:r>
            <a:r>
              <a:rPr lang="pt-PT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PET </a:t>
            </a:r>
            <a:r>
              <a:rPr lang="pt-PT" sz="24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recycling</a:t>
            </a:r>
            <a:r>
              <a:rPr lang="pt-PT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, </a:t>
            </a:r>
            <a:r>
              <a:rPr lang="pt-PT" sz="24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safeguarding</a:t>
            </a:r>
            <a:r>
              <a:rPr lang="pt-PT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pt-PT" sz="24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quality</a:t>
            </a:r>
            <a:r>
              <a:rPr lang="pt-PT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pt-PT" sz="24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and</a:t>
            </a:r>
            <a:r>
              <a:rPr lang="pt-PT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pt-PT" sz="24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safety</a:t>
            </a:r>
            <a:r>
              <a:rPr lang="pt-PT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standards in </a:t>
            </a:r>
            <a:r>
              <a:rPr lang="pt-PT" sz="24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the</a:t>
            </a:r>
            <a:r>
              <a:rPr lang="pt-PT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light </a:t>
            </a:r>
            <a:r>
              <a:rPr lang="pt-PT" sz="24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of</a:t>
            </a:r>
            <a:r>
              <a:rPr lang="pt-PT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pt-PT" sz="24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the</a:t>
            </a:r>
            <a:r>
              <a:rPr lang="pt-PT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pt-PT" sz="24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life</a:t>
            </a:r>
            <a:r>
              <a:rPr lang="pt-PT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pt-PT" sz="24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cycle</a:t>
            </a:r>
            <a:r>
              <a:rPr lang="pt-PT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pt-PT" sz="24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assessment</a:t>
            </a:r>
            <a:r>
              <a:rPr lang="pt-PT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pt-PT" sz="24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of</a:t>
            </a:r>
            <a:r>
              <a:rPr lang="pt-PT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processes </a:t>
            </a:r>
            <a:r>
              <a:rPr lang="pt-PT" sz="24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and</a:t>
            </a:r>
            <a:r>
              <a:rPr lang="pt-PT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pt-PT" sz="24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products</a:t>
            </a:r>
            <a:r>
              <a:rPr lang="pt-PT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. 
</a:t>
            </a:r>
            <a:endParaRPr lang="pt-PT" sz="1800" dirty="0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9F4ED8D2-C3B8-FC41-A942-035C44473995}"/>
              </a:ext>
            </a:extLst>
          </p:cNvPr>
          <p:cNvSpPr txBox="1"/>
          <p:nvPr/>
        </p:nvSpPr>
        <p:spPr>
          <a:xfrm>
            <a:off x="8676294" y="6657945"/>
            <a:ext cx="351570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pt-PT" sz="700">
                <a:solidFill>
                  <a:srgbClr val="FFFFFF"/>
                </a:solidFill>
              </a:rPr>
              <a:t>A imagem </a:t>
            </a:r>
            <a:r>
              <a:rPr lang="pt-PT" sz="700">
                <a:solidFill>
                  <a:srgbClr val="FFFFFF"/>
                </a:solidFill>
                <a:hlinkClick r:id="rId3" tooltip="http://pequelia.republica.com/videos-y-utilidades/muebles-infantiles-fabricados-a-partir-de-juguetes-de-plastico-reciclados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Fotografia</a:t>
            </a:r>
            <a:r>
              <a:rPr lang="pt-PT" sz="700">
                <a:solidFill>
                  <a:srgbClr val="FFFFFF"/>
                </a:solidFill>
              </a:rPr>
              <a:t> de Autor Desconhecido está licenciada ao abrigo da </a:t>
            </a:r>
            <a:r>
              <a:rPr lang="pt-PT" sz="700">
                <a:solidFill>
                  <a:srgbClr val="FFFFFF"/>
                </a:solidFill>
                <a:hlinkClick r:id="rId4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pt-PT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6623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5997EA8-5EFC-40CD-A85F-C3C3BC5F9E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m 4" descr="Uma imagem com exterior, vedação, ponte, edifício&#10;&#10;Descrição gerada automaticamente">
            <a:extLst>
              <a:ext uri="{FF2B5EF4-FFF2-40B4-BE49-F238E27FC236}">
                <a16:creationId xmlns:a16="http://schemas.microsoft.com/office/drawing/2014/main" id="{5438122F-EA88-F54B-AA37-77EF7A35C0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b="15730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CF6A1EC-BD15-42D9-A339-A3970CF7C6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4218905"/>
            <a:ext cx="11167447" cy="2089317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3C88560-20A3-CF43-8FBC-7D4B1C264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60" y="4498848"/>
            <a:ext cx="3611880" cy="1536192"/>
          </a:xfrm>
        </p:spPr>
        <p:txBody>
          <a:bodyPr>
            <a:normAutofit/>
          </a:bodyPr>
          <a:lstStyle/>
          <a:p>
            <a:r>
              <a:rPr lang="pt-PT" sz="3200" dirty="0" err="1"/>
              <a:t>UAveiro</a:t>
            </a:r>
            <a:br>
              <a:rPr lang="pt-PT" sz="3200" dirty="0"/>
            </a:br>
            <a:r>
              <a:rPr lang="pt-PT" sz="3200" dirty="0" err="1"/>
              <a:t>Region</a:t>
            </a:r>
            <a:endParaRPr lang="pt-PT" sz="32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720C27D-5C39-492B-BD68-C220C0F83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491151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4F3394A-A959-460A-ACF9-5FA682C76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243541" y="525441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D4ECD487-66C3-4843-B371-491BB0E4DB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5826" y="4498848"/>
            <a:ext cx="6061022" cy="1536192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pt-PT" sz="2000" b="1" dirty="0" err="1"/>
              <a:t>The</a:t>
            </a:r>
            <a:r>
              <a:rPr lang="pt-PT" sz="2000" b="1" dirty="0"/>
              <a:t> </a:t>
            </a:r>
            <a:r>
              <a:rPr lang="pt-PT" sz="2000" b="1" dirty="0" err="1"/>
              <a:t>pilot</a:t>
            </a:r>
            <a:r>
              <a:rPr lang="pt-PT" sz="2000" b="1" dirty="0"/>
              <a:t> </a:t>
            </a:r>
            <a:r>
              <a:rPr lang="pt-PT" sz="2000" b="1" dirty="0" err="1"/>
              <a:t>project</a:t>
            </a:r>
            <a:r>
              <a:rPr lang="pt-PT" sz="2000" b="1" dirty="0"/>
              <a:t> </a:t>
            </a:r>
            <a:r>
              <a:rPr lang="pt-PT" sz="2000" b="1" dirty="0" err="1"/>
              <a:t>aims</a:t>
            </a:r>
            <a:r>
              <a:rPr lang="pt-PT" sz="2000" b="1" dirty="0"/>
              <a:t> to </a:t>
            </a:r>
            <a:r>
              <a:rPr lang="pt-PT" sz="2000" b="1" dirty="0" err="1"/>
              <a:t>contribute</a:t>
            </a:r>
            <a:r>
              <a:rPr lang="pt-PT" sz="2000" b="1" dirty="0"/>
              <a:t> to a </a:t>
            </a:r>
            <a:r>
              <a:rPr lang="pt-PT" sz="2000" b="1" dirty="0" err="1"/>
              <a:t>sustained</a:t>
            </a:r>
            <a:r>
              <a:rPr lang="pt-PT" sz="2000" b="1" dirty="0"/>
              <a:t> </a:t>
            </a:r>
            <a:r>
              <a:rPr lang="pt-PT" sz="2000" b="1" dirty="0" err="1"/>
              <a:t>reflection</a:t>
            </a:r>
            <a:r>
              <a:rPr lang="pt-PT" sz="2000" b="1" dirty="0"/>
              <a:t> </a:t>
            </a:r>
            <a:r>
              <a:rPr lang="pt-PT" sz="2000" b="1" dirty="0" err="1"/>
              <a:t>on</a:t>
            </a:r>
            <a:r>
              <a:rPr lang="pt-PT" sz="2000" b="1" dirty="0"/>
              <a:t> </a:t>
            </a:r>
            <a:r>
              <a:rPr lang="pt-PT" sz="2000" b="1" dirty="0" err="1"/>
              <a:t>the</a:t>
            </a:r>
            <a:r>
              <a:rPr lang="pt-PT" sz="2000" b="1" dirty="0"/>
              <a:t> </a:t>
            </a:r>
            <a:r>
              <a:rPr lang="pt-PT" sz="2000" b="1" dirty="0" err="1"/>
              <a:t>current</a:t>
            </a:r>
            <a:r>
              <a:rPr lang="pt-PT" sz="2000" b="1" dirty="0"/>
              <a:t> AU </a:t>
            </a:r>
            <a:r>
              <a:rPr lang="pt-PT" sz="2000" b="1" dirty="0" err="1"/>
              <a:t>waste</a:t>
            </a:r>
            <a:r>
              <a:rPr lang="pt-PT" sz="2000" b="1" dirty="0"/>
              <a:t> management </a:t>
            </a:r>
            <a:r>
              <a:rPr lang="pt-PT" sz="2000" b="1" dirty="0" err="1"/>
              <a:t>model</a:t>
            </a:r>
            <a:r>
              <a:rPr lang="pt-PT" sz="2000" b="1" dirty="0"/>
              <a:t>, </a:t>
            </a:r>
            <a:r>
              <a:rPr lang="pt-PT" sz="2000" b="1" dirty="0" err="1"/>
              <a:t>with</a:t>
            </a:r>
            <a:r>
              <a:rPr lang="pt-PT" sz="2000" b="1" dirty="0"/>
              <a:t> a </a:t>
            </a:r>
            <a:r>
              <a:rPr lang="pt-PT" sz="2000" b="1" dirty="0" err="1"/>
              <a:t>multiplier</a:t>
            </a:r>
            <a:r>
              <a:rPr lang="pt-PT" sz="2000" b="1" dirty="0"/>
              <a:t> </a:t>
            </a:r>
            <a:r>
              <a:rPr lang="pt-PT" sz="2000" b="1" dirty="0" err="1"/>
              <a:t>effect</a:t>
            </a:r>
            <a:r>
              <a:rPr lang="pt-PT" sz="2000" b="1" dirty="0"/>
              <a:t> </a:t>
            </a:r>
            <a:r>
              <a:rPr lang="pt-PT" sz="2000" b="1" dirty="0" err="1"/>
              <a:t>expected</a:t>
            </a:r>
            <a:r>
              <a:rPr lang="pt-PT" sz="2000" b="1" dirty="0"/>
              <a:t> in </a:t>
            </a:r>
            <a:r>
              <a:rPr lang="pt-PT" sz="2000" b="1" dirty="0" err="1"/>
              <a:t>the</a:t>
            </a:r>
            <a:r>
              <a:rPr lang="pt-PT" sz="2000" b="1" dirty="0"/>
              <a:t> regional </a:t>
            </a:r>
            <a:r>
              <a:rPr lang="pt-PT" sz="2000" b="1" dirty="0" err="1"/>
              <a:t>context</a:t>
            </a:r>
            <a:r>
              <a:rPr lang="pt-PT" sz="2000" b="1" dirty="0"/>
              <a:t>
</a:t>
            </a:r>
            <a:endParaRPr lang="pt-PT" sz="1100" b="1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3CFA2441-BDD5-384D-A434-5D05C0A9814A}"/>
              </a:ext>
            </a:extLst>
          </p:cNvPr>
          <p:cNvSpPr txBox="1"/>
          <p:nvPr/>
        </p:nvSpPr>
        <p:spPr>
          <a:xfrm>
            <a:off x="8809343" y="6657945"/>
            <a:ext cx="338265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pt-PT" sz="700">
                <a:solidFill>
                  <a:srgbClr val="FFFFFF"/>
                </a:solidFill>
              </a:rPr>
              <a:t>A imagem </a:t>
            </a:r>
            <a:r>
              <a:rPr lang="pt-PT" sz="700">
                <a:solidFill>
                  <a:srgbClr val="FFFFFF"/>
                </a:solidFill>
                <a:hlinkClick r:id="rId3" tooltip="https://commons.wikimedia.org/wiki/File:Ponte_Pedonal_sobre_o_Esteiro_de_S%C3%A3o_Pedro,_Universidade_de_Aveiro,_Portugal.jp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Fotografia</a:t>
            </a:r>
            <a:r>
              <a:rPr lang="pt-PT" sz="700">
                <a:solidFill>
                  <a:srgbClr val="FFFFFF"/>
                </a:solidFill>
              </a:rPr>
              <a:t> de Autor Desconhecido está licenciada ao abrigo da </a:t>
            </a:r>
            <a:r>
              <a:rPr lang="pt-PT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pt-PT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2089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D5997EA8-5EFC-40CD-A85F-C3C3BC5F9E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m 7" descr="Uma imagem com interior, mesa, papel, sentado&#10;&#10;Descrição gerada automaticamente">
            <a:extLst>
              <a:ext uri="{FF2B5EF4-FFF2-40B4-BE49-F238E27FC236}">
                <a16:creationId xmlns:a16="http://schemas.microsoft.com/office/drawing/2014/main" id="{F9B3B029-20F3-5D44-9284-617C5AC9A4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7303" b="2698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CF6A1EC-BD15-42D9-A339-A3970CF7C6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4218905"/>
            <a:ext cx="11167447" cy="2089317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5D85630-B248-1445-8DAF-BF9963B42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60" y="4498848"/>
            <a:ext cx="3611880" cy="1536192"/>
          </a:xfrm>
        </p:spPr>
        <p:txBody>
          <a:bodyPr>
            <a:normAutofit/>
          </a:bodyPr>
          <a:lstStyle/>
          <a:p>
            <a:r>
              <a:rPr lang="pt-PT" sz="3200" dirty="0"/>
              <a:t>Circular </a:t>
            </a:r>
            <a:r>
              <a:rPr lang="pt-PT" sz="3200" dirty="0" err="1"/>
              <a:t>Economy</a:t>
            </a:r>
            <a:r>
              <a:rPr lang="pt-PT" sz="3200" dirty="0"/>
              <a:t>
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720C27D-5C39-492B-BD68-C220C0F83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491151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4F3394A-A959-460A-ACF9-5FA682C76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243541" y="525441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A3D058C4-16E8-194F-9E09-8AC4BAEDF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5826" y="4498848"/>
            <a:ext cx="6061022" cy="1536192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buNone/>
            </a:pPr>
            <a:r>
              <a:rPr lang="pt-PT" sz="1800" b="1" dirty="0" err="1"/>
              <a:t>With</a:t>
            </a:r>
            <a:r>
              <a:rPr lang="pt-PT" sz="1800" b="1" dirty="0"/>
              <a:t> </a:t>
            </a:r>
            <a:r>
              <a:rPr lang="pt-PT" sz="1800" b="1" dirty="0" err="1"/>
              <a:t>this</a:t>
            </a:r>
            <a:r>
              <a:rPr lang="pt-PT" sz="1800" b="1" dirty="0"/>
              <a:t> </a:t>
            </a:r>
            <a:r>
              <a:rPr lang="pt-PT" sz="1800" b="1" dirty="0" err="1"/>
              <a:t>pilot</a:t>
            </a:r>
            <a:r>
              <a:rPr lang="pt-PT" sz="1800" b="1" dirty="0"/>
              <a:t> </a:t>
            </a:r>
            <a:r>
              <a:rPr lang="pt-PT" sz="1800" b="1" dirty="0" err="1"/>
              <a:t>project</a:t>
            </a:r>
            <a:r>
              <a:rPr lang="pt-PT" sz="1800" b="1" dirty="0"/>
              <a:t>, </a:t>
            </a:r>
            <a:r>
              <a:rPr lang="pt-PT" sz="1800" b="1" dirty="0" err="1"/>
              <a:t>the</a:t>
            </a:r>
            <a:r>
              <a:rPr lang="pt-PT" sz="1800" b="1" dirty="0"/>
              <a:t> </a:t>
            </a:r>
            <a:r>
              <a:rPr lang="pt-PT" sz="1800" b="1" dirty="0" err="1"/>
              <a:t>UAveiro</a:t>
            </a:r>
            <a:r>
              <a:rPr lang="pt-PT" sz="1800" b="1" dirty="0"/>
              <a:t> </a:t>
            </a:r>
            <a:r>
              <a:rPr lang="pt-PT" sz="1800" b="1" dirty="0" err="1"/>
              <a:t>is</a:t>
            </a:r>
            <a:r>
              <a:rPr lang="pt-PT" sz="1800" b="1" dirty="0"/>
              <a:t> </a:t>
            </a:r>
            <a:r>
              <a:rPr lang="pt-PT" sz="1800" b="1" dirty="0" err="1"/>
              <a:t>increasingly</a:t>
            </a:r>
            <a:r>
              <a:rPr lang="pt-PT" sz="1800" b="1" dirty="0"/>
              <a:t> </a:t>
            </a:r>
            <a:r>
              <a:rPr lang="pt-PT" sz="1800" b="1" dirty="0" err="1"/>
              <a:t>assumed</a:t>
            </a:r>
            <a:r>
              <a:rPr lang="pt-PT" sz="1800" b="1" dirty="0"/>
              <a:t> as a </a:t>
            </a:r>
            <a:r>
              <a:rPr lang="pt-PT" sz="1800" b="1" dirty="0" err="1"/>
              <a:t>reference</a:t>
            </a:r>
            <a:r>
              <a:rPr lang="pt-PT" sz="1800" b="1" dirty="0"/>
              <a:t> </a:t>
            </a:r>
            <a:r>
              <a:rPr lang="pt-PT" sz="1800" b="1" dirty="0" err="1"/>
              <a:t>institution</a:t>
            </a:r>
            <a:r>
              <a:rPr lang="pt-PT" sz="1800" b="1" dirty="0"/>
              <a:t> in </a:t>
            </a:r>
            <a:r>
              <a:rPr lang="pt-PT" sz="1800" b="1" dirty="0" err="1"/>
              <a:t>the</a:t>
            </a:r>
            <a:r>
              <a:rPr lang="pt-PT" sz="1800" b="1" dirty="0"/>
              <a:t> </a:t>
            </a:r>
            <a:r>
              <a:rPr lang="pt-PT" sz="1800" b="1" dirty="0" err="1"/>
              <a:t>national</a:t>
            </a:r>
            <a:r>
              <a:rPr lang="pt-PT" sz="1800" b="1" dirty="0"/>
              <a:t> </a:t>
            </a:r>
            <a:r>
              <a:rPr lang="pt-PT" sz="1800" b="1" dirty="0" err="1"/>
              <a:t>and</a:t>
            </a:r>
            <a:r>
              <a:rPr lang="pt-PT" sz="1800" b="1" dirty="0"/>
              <a:t> </a:t>
            </a:r>
            <a:r>
              <a:rPr lang="pt-PT" sz="1800" b="1" dirty="0" err="1"/>
              <a:t>international</a:t>
            </a:r>
            <a:r>
              <a:rPr lang="pt-PT" sz="1800" b="1" dirty="0"/>
              <a:t> panorama, </a:t>
            </a:r>
            <a:r>
              <a:rPr lang="pt-PT" sz="1800" b="1" dirty="0" err="1"/>
              <a:t>remaining</a:t>
            </a:r>
            <a:r>
              <a:rPr lang="pt-PT" sz="1800" b="1" dirty="0"/>
              <a:t> </a:t>
            </a:r>
            <a:r>
              <a:rPr lang="pt-PT" sz="1800" b="1" dirty="0" err="1"/>
              <a:t>at</a:t>
            </a:r>
            <a:r>
              <a:rPr lang="pt-PT" sz="1800" b="1" dirty="0"/>
              <a:t> </a:t>
            </a:r>
            <a:r>
              <a:rPr lang="pt-PT" sz="1800" b="1" dirty="0" err="1"/>
              <a:t>the</a:t>
            </a:r>
            <a:r>
              <a:rPr lang="pt-PT" sz="1800" b="1" dirty="0"/>
              <a:t> </a:t>
            </a:r>
            <a:r>
              <a:rPr lang="pt-PT" sz="1800" b="1" dirty="0" err="1">
                <a:solidFill>
                  <a:schemeClr val="accent6">
                    <a:lumMod val="75000"/>
                  </a:schemeClr>
                </a:solidFill>
              </a:rPr>
              <a:t>forefront</a:t>
            </a:r>
            <a:r>
              <a:rPr lang="pt-PT" sz="1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pt-PT" sz="1800" b="1" dirty="0" err="1">
                <a:solidFill>
                  <a:schemeClr val="accent6">
                    <a:lumMod val="75000"/>
                  </a:schemeClr>
                </a:solidFill>
              </a:rPr>
              <a:t>of</a:t>
            </a:r>
            <a:r>
              <a:rPr lang="pt-PT" sz="1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pt-PT" sz="1800" b="1" dirty="0" err="1">
                <a:solidFill>
                  <a:schemeClr val="accent6">
                    <a:lumMod val="75000"/>
                  </a:schemeClr>
                </a:solidFill>
              </a:rPr>
              <a:t>adoption</a:t>
            </a:r>
            <a:r>
              <a:rPr lang="pt-PT" sz="1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pt-PT" sz="1800" b="1" dirty="0" err="1">
                <a:solidFill>
                  <a:schemeClr val="accent6">
                    <a:lumMod val="75000"/>
                  </a:schemeClr>
                </a:solidFill>
              </a:rPr>
              <a:t>sustainability</a:t>
            </a:r>
            <a:r>
              <a:rPr lang="pt-PT" sz="1800" b="1" dirty="0">
                <a:solidFill>
                  <a:schemeClr val="accent6">
                    <a:lumMod val="75000"/>
                  </a:schemeClr>
                </a:solidFill>
              </a:rPr>
              <a:t> policies</a:t>
            </a:r>
            <a:r>
              <a:rPr lang="pt-PT" sz="1800" b="1" dirty="0"/>
              <a:t>, for a more </a:t>
            </a:r>
            <a:r>
              <a:rPr lang="pt-PT" sz="1800" b="1" dirty="0" err="1"/>
              <a:t>sustainable</a:t>
            </a:r>
            <a:r>
              <a:rPr lang="pt-PT" sz="1800" b="1" dirty="0"/>
              <a:t> </a:t>
            </a:r>
            <a:r>
              <a:rPr lang="pt-PT" sz="1800" b="1" dirty="0" err="1"/>
              <a:t>human</a:t>
            </a:r>
            <a:r>
              <a:rPr lang="pt-PT" sz="1800" b="1" dirty="0"/>
              <a:t> </a:t>
            </a:r>
            <a:r>
              <a:rPr lang="pt-PT" sz="1800" b="1" dirty="0" err="1"/>
              <a:t>development</a:t>
            </a:r>
            <a:r>
              <a:rPr lang="pt-PT" sz="1800" b="1" dirty="0"/>
              <a:t> </a:t>
            </a:r>
            <a:r>
              <a:rPr lang="pt-PT" sz="1800" b="1" dirty="0" err="1"/>
              <a:t>model</a:t>
            </a:r>
            <a:r>
              <a:rPr lang="pt-PT" sz="1800" b="1" dirty="0"/>
              <a:t> </a:t>
            </a:r>
            <a:r>
              <a:rPr lang="pt-PT" sz="1800" b="1" dirty="0" err="1"/>
              <a:t>based</a:t>
            </a:r>
            <a:r>
              <a:rPr lang="pt-PT" sz="1800" b="1" dirty="0"/>
              <a:t> </a:t>
            </a:r>
            <a:r>
              <a:rPr lang="pt-PT" sz="1800" b="1" dirty="0" err="1"/>
              <a:t>on</a:t>
            </a:r>
            <a:r>
              <a:rPr lang="pt-PT" sz="1800" b="1" dirty="0"/>
              <a:t> </a:t>
            </a:r>
            <a:r>
              <a:rPr lang="pt-PT" sz="1800" b="1" dirty="0" err="1"/>
              <a:t>the</a:t>
            </a:r>
            <a:r>
              <a:rPr lang="pt-PT" sz="1800" b="1" dirty="0"/>
              <a:t> circular </a:t>
            </a:r>
            <a:r>
              <a:rPr lang="pt-PT" sz="1800" b="1" dirty="0" err="1"/>
              <a:t>economy</a:t>
            </a:r>
            <a:r>
              <a:rPr lang="pt-PT" sz="1800" b="1" dirty="0"/>
              <a:t>.
</a:t>
            </a:r>
            <a:endParaRPr lang="pt-PT" sz="1500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7343AD0A-6A48-8F48-9C2B-1EA4518583E4}"/>
              </a:ext>
            </a:extLst>
          </p:cNvPr>
          <p:cNvSpPr txBox="1"/>
          <p:nvPr/>
        </p:nvSpPr>
        <p:spPr>
          <a:xfrm>
            <a:off x="8676293" y="6657945"/>
            <a:ext cx="351570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pt-PT" sz="700">
                <a:solidFill>
                  <a:srgbClr val="FFFFFF"/>
                </a:solidFill>
              </a:rPr>
              <a:t>A imagem </a:t>
            </a:r>
            <a:r>
              <a:rPr lang="pt-PT" sz="700">
                <a:solidFill>
                  <a:srgbClr val="FFFFFF"/>
                </a:solidFill>
                <a:hlinkClick r:id="rId3" tooltip="https://acordeondigital.blogspot.com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Fotografia</a:t>
            </a:r>
            <a:r>
              <a:rPr lang="pt-PT" sz="700">
                <a:solidFill>
                  <a:srgbClr val="FFFFFF"/>
                </a:solidFill>
              </a:rPr>
              <a:t> de Autor Desconhecido está licenciada ao abrigo da </a:t>
            </a:r>
            <a:r>
              <a:rPr lang="pt-PT" sz="700">
                <a:solidFill>
                  <a:srgbClr val="FFFFFF"/>
                </a:solidFill>
                <a:hlinkClick r:id="rId4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pt-PT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321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m exterior, relva, mesa, sentado&#10;&#10;Descrição gerada automaticamente">
            <a:extLst>
              <a:ext uri="{FF2B5EF4-FFF2-40B4-BE49-F238E27FC236}">
                <a16:creationId xmlns:a16="http://schemas.microsoft.com/office/drawing/2014/main" id="{3E787E10-381C-9844-82F0-1CC87D614F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6798" b="8933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1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253909B-2989-A948-B88B-B7A61BC85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pt-PT" sz="4000" b="1" dirty="0">
                <a:solidFill>
                  <a:schemeClr val="accent6"/>
                </a:solidFill>
                <a:latin typeface="+mn-lt"/>
              </a:rPr>
              <a:t>REAP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7D2A9536-2F69-DB45-A8CA-CF7AF9155E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27" y="3417575"/>
            <a:ext cx="6017172" cy="261983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t-PT" sz="2400" b="1" dirty="0" err="1"/>
              <a:t>Refund</a:t>
            </a:r>
            <a:r>
              <a:rPr lang="pt-PT" sz="2400" b="1" dirty="0"/>
              <a:t> </a:t>
            </a:r>
            <a:r>
              <a:rPr lang="pt-PT" sz="2400" b="1" dirty="0" err="1"/>
              <a:t>of</a:t>
            </a:r>
            <a:r>
              <a:rPr lang="pt-PT" sz="2400" b="1" dirty="0"/>
              <a:t> </a:t>
            </a:r>
            <a:r>
              <a:rPr lang="pt-PT" sz="2400" b="1" dirty="0" err="1"/>
              <a:t>aluminum</a:t>
            </a:r>
            <a:r>
              <a:rPr lang="pt-PT" sz="2400" b="1" dirty="0"/>
              <a:t> </a:t>
            </a:r>
            <a:r>
              <a:rPr lang="pt-PT" sz="2400" b="1" dirty="0" err="1"/>
              <a:t>and</a:t>
            </a:r>
            <a:r>
              <a:rPr lang="pt-PT" sz="2400" b="1" dirty="0"/>
              <a:t> PET </a:t>
            </a:r>
            <a:r>
              <a:rPr lang="pt-PT" sz="2400" b="1" dirty="0" err="1"/>
              <a:t>packaging</a:t>
            </a:r>
            <a:r>
              <a:rPr lang="pt-PT" sz="2400" b="1" dirty="0"/>
              <a:t>
</a:t>
            </a:r>
            <a:r>
              <a:rPr lang="pt-PT" sz="2400" b="1" dirty="0" err="1"/>
              <a:t>Pilot</a:t>
            </a:r>
            <a:r>
              <a:rPr lang="pt-PT" sz="2400" b="1" dirty="0"/>
              <a:t> Project
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EA5D6AC-B932-F64E-A646-B514D1AEC382}"/>
              </a:ext>
            </a:extLst>
          </p:cNvPr>
          <p:cNvSpPr txBox="1"/>
          <p:nvPr/>
        </p:nvSpPr>
        <p:spPr>
          <a:xfrm>
            <a:off x="8796519" y="6657945"/>
            <a:ext cx="3395480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pt-PT" sz="700">
                <a:solidFill>
                  <a:srgbClr val="FFFFFF"/>
                </a:solidFill>
              </a:rPr>
              <a:t>A imagem </a:t>
            </a:r>
            <a:r>
              <a:rPr lang="pt-PT" sz="700">
                <a:solidFill>
                  <a:srgbClr val="FFFFFF"/>
                </a:solidFill>
                <a:hlinkClick r:id="rId3" tooltip="http://imagens.usp.br/?p=1532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Fotografia</a:t>
            </a:r>
            <a:r>
              <a:rPr lang="pt-PT" sz="700">
                <a:solidFill>
                  <a:srgbClr val="FFFFFF"/>
                </a:solidFill>
              </a:rPr>
              <a:t> de Autor Desconhecido está licenciada ao abrigo da </a:t>
            </a:r>
            <a:r>
              <a:rPr lang="pt-PT" sz="700">
                <a:solidFill>
                  <a:srgbClr val="FFFFFF"/>
                </a:solidFill>
                <a:hlinkClick r:id="rId4" tooltip="https://creativecommons.org/licenses/by-nc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endParaRPr lang="pt-PT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356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Uma imagem com alimentação, luz&#10;&#10;Descrição gerada automaticamente">
            <a:extLst>
              <a:ext uri="{FF2B5EF4-FFF2-40B4-BE49-F238E27FC236}">
                <a16:creationId xmlns:a16="http://schemas.microsoft.com/office/drawing/2014/main" id="{5B585290-639E-C642-9FB6-7998FD6CF1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367461" y="838200"/>
            <a:ext cx="4619625" cy="4619625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8FFBE089-35A4-8D4E-99FA-8228060E29BC}"/>
              </a:ext>
            </a:extLst>
          </p:cNvPr>
          <p:cNvSpPr txBox="1"/>
          <p:nvPr/>
        </p:nvSpPr>
        <p:spPr>
          <a:xfrm>
            <a:off x="6367461" y="5337792"/>
            <a:ext cx="46196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900"/>
              <a:t>A imagem </a:t>
            </a:r>
            <a:r>
              <a:rPr lang="pt-PT" sz="900">
                <a:hlinkClick r:id="rId3" tooltip="http://petambus.economiabasadaenrecursos.co/2017/05/plasticos-biodegradables-son-mejores.html"/>
              </a:rPr>
              <a:t>Esta Fotografia</a:t>
            </a:r>
            <a:r>
              <a:rPr lang="pt-PT" sz="900"/>
              <a:t> de Autor Desconhecido está licenciada ao abrigo da </a:t>
            </a:r>
            <a:r>
              <a:rPr lang="pt-PT" sz="900">
                <a:hlinkClick r:id="rId4" tooltip="https://creativecommons.org/licenses/by-nc/3.0/"/>
              </a:rPr>
              <a:t>CC BY-NC</a:t>
            </a:r>
            <a:endParaRPr lang="pt-PT" sz="900"/>
          </a:p>
        </p:txBody>
      </p:sp>
      <p:pic>
        <p:nvPicPr>
          <p:cNvPr id="6" name="Marcador de Posição de Conteúdo 5">
            <a:extLst>
              <a:ext uri="{FF2B5EF4-FFF2-40B4-BE49-F238E27FC236}">
                <a16:creationId xmlns:a16="http://schemas.microsoft.com/office/drawing/2014/main" id="{FFECE490-7CC7-4D4B-8E95-6872585C3D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721080" y="326608"/>
            <a:ext cx="4990172" cy="7061724"/>
          </a:xfrm>
        </p:spPr>
      </p:pic>
    </p:spTree>
    <p:extLst>
      <p:ext uri="{BB962C8B-B14F-4D97-AF65-F5344CB8AC3E}">
        <p14:creationId xmlns:p14="http://schemas.microsoft.com/office/powerpoint/2010/main" val="472653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m 5" descr="Uma imagem com colorido, propriedade, alimentação, coberto&#10;&#10;Descrição gerada automaticamente">
            <a:extLst>
              <a:ext uri="{FF2B5EF4-FFF2-40B4-BE49-F238E27FC236}">
                <a16:creationId xmlns:a16="http://schemas.microsoft.com/office/drawing/2014/main" id="{24265FF7-E4EF-D343-A926-217B61AA93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301" t="4806" r="31122" b="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4C6B1048-8EE2-D447-B02C-348B98B1F980}"/>
              </a:ext>
            </a:extLst>
          </p:cNvPr>
          <p:cNvSpPr/>
          <p:nvPr/>
        </p:nvSpPr>
        <p:spPr>
          <a:xfrm>
            <a:off x="477981" y="1122363"/>
            <a:ext cx="4023360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sz="2400" b="1" dirty="0">
                <a:latin typeface="+mj-lt"/>
                <a:ea typeface="+mj-ea"/>
                <a:cs typeface="+mj-cs"/>
              </a:rPr>
              <a:t>The project to be implemented is based on the possibility that students and UA employees can be </a:t>
            </a:r>
            <a:r>
              <a:rPr lang="en-US" sz="2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reimbursed</a:t>
            </a:r>
            <a:r>
              <a:rPr lang="en-US" sz="2400" b="1" dirty="0">
                <a:latin typeface="+mj-lt"/>
                <a:ea typeface="+mj-ea"/>
                <a:cs typeface="+mj-cs"/>
              </a:rPr>
              <a:t> for each </a:t>
            </a:r>
            <a:r>
              <a:rPr lang="en-US" sz="2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PET bottle or </a:t>
            </a:r>
            <a:r>
              <a:rPr lang="en-US" sz="24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aluminium</a:t>
            </a:r>
            <a:r>
              <a:rPr lang="en-US" sz="2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 can </a:t>
            </a:r>
            <a:r>
              <a:rPr lang="en-US" sz="2400" b="1" dirty="0">
                <a:latin typeface="+mj-lt"/>
                <a:ea typeface="+mj-ea"/>
                <a:cs typeface="+mj-cs"/>
              </a:rPr>
              <a:t>they return. 
</a:t>
            </a:r>
            <a:endParaRPr lang="en-US" dirty="0">
              <a:latin typeface="+mj-lt"/>
              <a:ea typeface="+mj-ea"/>
              <a:cs typeface="+mj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B6A4DB68-7E0A-4848-BF14-4C3BB3BE4868}"/>
              </a:ext>
            </a:extLst>
          </p:cNvPr>
          <p:cNvSpPr txBox="1"/>
          <p:nvPr/>
        </p:nvSpPr>
        <p:spPr>
          <a:xfrm>
            <a:off x="8809343" y="6657945"/>
            <a:ext cx="338265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pt-PT" sz="700">
                <a:solidFill>
                  <a:srgbClr val="FFFFFF"/>
                </a:solidFill>
              </a:rPr>
              <a:t>A imagem </a:t>
            </a:r>
            <a:r>
              <a:rPr lang="pt-PT" sz="700">
                <a:solidFill>
                  <a:srgbClr val="FFFFFF"/>
                </a:solidFill>
                <a:hlinkClick r:id="rId3" tooltip="https://contrainformacion.es/o-plastic-attack-chega-a-ourense-reclamando-un-futuro-sen-plastico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Fotografia</a:t>
            </a:r>
            <a:r>
              <a:rPr lang="pt-PT" sz="700">
                <a:solidFill>
                  <a:srgbClr val="FFFFFF"/>
                </a:solidFill>
              </a:rPr>
              <a:t> de Autor Desconhecido está licenciada ao abrigo da </a:t>
            </a:r>
            <a:r>
              <a:rPr lang="pt-PT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pt-PT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587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24265FF7-E4EF-D343-A926-217B61AA93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3547555" y="10"/>
            <a:ext cx="8620378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4C6B1048-8EE2-D447-B02C-348B98B1F980}"/>
              </a:ext>
            </a:extLst>
          </p:cNvPr>
          <p:cNvSpPr/>
          <p:nvPr/>
        </p:nvSpPr>
        <p:spPr>
          <a:xfrm>
            <a:off x="481029" y="1951038"/>
            <a:ext cx="4023360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sz="2400" b="1" dirty="0"/>
              <a:t>This return will be made in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dedicated equipment </a:t>
            </a:r>
            <a:r>
              <a:rPr lang="en-US" sz="2400" b="1" dirty="0"/>
              <a:t>and purchased within the scope of the project. 
The refund amount must be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credited to the UA Single Card</a:t>
            </a:r>
            <a:r>
              <a:rPr lang="en-US" sz="2400" b="1" dirty="0"/>
              <a:t>, which is already associated with the access and payment systems
</a:t>
            </a:r>
            <a:endParaRPr lang="en-US" sz="2400" b="1" dirty="0">
              <a:latin typeface="+mj-lt"/>
              <a:ea typeface="+mj-ea"/>
              <a:cs typeface="+mj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B6A4DB68-7E0A-4848-BF14-4C3BB3BE4868}"/>
              </a:ext>
            </a:extLst>
          </p:cNvPr>
          <p:cNvSpPr txBox="1"/>
          <p:nvPr/>
        </p:nvSpPr>
        <p:spPr>
          <a:xfrm>
            <a:off x="3547555" y="6858000"/>
            <a:ext cx="4270721" cy="230832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r>
              <a:rPr lang="pt-PT" sz="900"/>
              <a:t>A imagem </a:t>
            </a:r>
            <a:r>
              <a:rPr lang="pt-PT" sz="900">
                <a:hlinkClick r:id="rId3" tooltip="http://www.appropedia.org/Plastic_bottles"/>
              </a:rPr>
              <a:t>Esta Fotografia</a:t>
            </a:r>
            <a:r>
              <a:rPr lang="pt-PT" sz="900"/>
              <a:t> de Autor Desconhecido está licenciada ao abrigo da </a:t>
            </a:r>
            <a:r>
              <a:rPr lang="pt-PT" sz="900">
                <a:hlinkClick r:id="rId4" tooltip="https://creativecommons.org/licenses/by-sa/3.0/"/>
              </a:rPr>
              <a:t>CC BY-SA</a:t>
            </a:r>
            <a:endParaRPr lang="pt-PT" sz="900"/>
          </a:p>
        </p:txBody>
      </p:sp>
    </p:spTree>
    <p:extLst>
      <p:ext uri="{BB962C8B-B14F-4D97-AF65-F5344CB8AC3E}">
        <p14:creationId xmlns:p14="http://schemas.microsoft.com/office/powerpoint/2010/main" val="744181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4C6B1048-8EE2-D447-B02C-348B98B1F980}"/>
              </a:ext>
            </a:extLst>
          </p:cNvPr>
          <p:cNvSpPr/>
          <p:nvPr/>
        </p:nvSpPr>
        <p:spPr>
          <a:xfrm>
            <a:off x="254672" y="1590344"/>
            <a:ext cx="4023360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r>
              <a:rPr lang="pt-PT" sz="2400" b="1" dirty="0" err="1"/>
              <a:t>It</a:t>
            </a:r>
            <a:r>
              <a:rPr lang="pt-PT" sz="2400" b="1" dirty="0"/>
              <a:t> </a:t>
            </a:r>
            <a:r>
              <a:rPr lang="pt-PT" sz="2400" b="1" dirty="0" err="1"/>
              <a:t>is</a:t>
            </a:r>
            <a:r>
              <a:rPr lang="pt-PT" sz="2400" b="1" dirty="0"/>
              <a:t> </a:t>
            </a:r>
            <a:r>
              <a:rPr lang="pt-PT" sz="2400" b="1" dirty="0" err="1"/>
              <a:t>expected</a:t>
            </a:r>
            <a:r>
              <a:rPr lang="pt-PT" sz="2400" b="1" dirty="0"/>
              <a:t> </a:t>
            </a:r>
            <a:r>
              <a:rPr lang="pt-PT" sz="2400" b="1" dirty="0" err="1"/>
              <a:t>that</a:t>
            </a:r>
            <a:r>
              <a:rPr lang="pt-PT" sz="2400" b="1" dirty="0"/>
              <a:t>, </a:t>
            </a:r>
            <a:r>
              <a:rPr lang="pt-PT" sz="2400" b="1" dirty="0" err="1"/>
              <a:t>with</a:t>
            </a:r>
            <a:r>
              <a:rPr lang="pt-PT" sz="2400" b="1" dirty="0"/>
              <a:t> a </a:t>
            </a:r>
            <a:r>
              <a:rPr lang="pt-PT" sz="2400" b="1" dirty="0" err="1"/>
              <a:t>dedicated</a:t>
            </a:r>
            <a:r>
              <a:rPr lang="pt-PT" sz="2400" b="1" dirty="0"/>
              <a:t> </a:t>
            </a:r>
            <a:r>
              <a:rPr lang="pt-PT" sz="2400" b="1" dirty="0" err="1"/>
              <a:t>separation</a:t>
            </a:r>
            <a:r>
              <a:rPr lang="pt-PT" sz="2400" b="1" dirty="0"/>
              <a:t>, </a:t>
            </a:r>
            <a:r>
              <a:rPr lang="pt-PT" sz="2400" b="1" dirty="0" err="1"/>
              <a:t>with</a:t>
            </a:r>
            <a:r>
              <a:rPr lang="pt-PT" sz="2400" b="1" dirty="0"/>
              <a:t> a </a:t>
            </a:r>
            <a:r>
              <a:rPr lang="pt-PT" sz="2400" b="1" dirty="0" err="1"/>
              <a:t>lower</a:t>
            </a:r>
            <a:r>
              <a:rPr lang="pt-PT" sz="2400" b="1" dirty="0"/>
              <a:t> </a:t>
            </a:r>
            <a:r>
              <a:rPr lang="pt-PT" sz="2400" b="1" dirty="0" err="1"/>
              <a:t>degree</a:t>
            </a:r>
            <a:r>
              <a:rPr lang="pt-PT" sz="2400" b="1" dirty="0"/>
              <a:t> </a:t>
            </a:r>
            <a:r>
              <a:rPr lang="pt-PT" sz="2400" b="1" dirty="0" err="1"/>
              <a:t>of</a:t>
            </a:r>
            <a:r>
              <a:rPr lang="pt-PT" sz="2400" b="1" dirty="0"/>
              <a:t> </a:t>
            </a:r>
            <a:r>
              <a:rPr lang="pt-PT" sz="2400" b="1" dirty="0" err="1"/>
              <a:t>contamination</a:t>
            </a:r>
            <a:r>
              <a:rPr lang="pt-PT" sz="2400" b="1" dirty="0"/>
              <a:t>, </a:t>
            </a:r>
            <a:r>
              <a:rPr lang="pt-PT" sz="2400" b="1" dirty="0" err="1"/>
              <a:t>there</a:t>
            </a:r>
            <a:r>
              <a:rPr lang="pt-PT" sz="2400" b="1" dirty="0"/>
              <a:t> </a:t>
            </a:r>
            <a:r>
              <a:rPr lang="pt-PT" sz="2400" b="1" dirty="0" err="1"/>
              <a:t>will</a:t>
            </a:r>
            <a:r>
              <a:rPr lang="pt-PT" sz="2400" b="1" dirty="0"/>
              <a:t> </a:t>
            </a:r>
            <a:r>
              <a:rPr lang="pt-PT" sz="2400" b="1" dirty="0" err="1"/>
              <a:t>be</a:t>
            </a:r>
            <a:r>
              <a:rPr lang="pt-PT" sz="2400" b="1" dirty="0"/>
              <a:t> </a:t>
            </a:r>
            <a:r>
              <a:rPr lang="pt-PT" sz="2400" b="1" dirty="0" err="1"/>
              <a:t>an</a:t>
            </a:r>
            <a:r>
              <a:rPr lang="pt-PT" sz="2400" b="1" dirty="0"/>
              <a:t> </a:t>
            </a:r>
            <a:r>
              <a:rPr lang="pt-PT" sz="24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increase</a:t>
            </a:r>
            <a:r>
              <a:rPr lang="pt-PT" sz="2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in </a:t>
            </a:r>
            <a:r>
              <a:rPr lang="pt-PT" sz="24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the</a:t>
            </a:r>
            <a:r>
              <a:rPr lang="pt-PT" sz="2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pt-PT" sz="24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selective</a:t>
            </a:r>
            <a:r>
              <a:rPr lang="pt-PT" sz="2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pt-PT" sz="24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collection</a:t>
            </a:r>
            <a:r>
              <a:rPr lang="pt-PT" sz="2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pt-PT" sz="24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of</a:t>
            </a:r>
            <a:r>
              <a:rPr lang="pt-PT" sz="2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PET </a:t>
            </a:r>
            <a:r>
              <a:rPr lang="pt-PT" sz="24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and</a:t>
            </a:r>
            <a:r>
              <a:rPr lang="pt-PT" sz="2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pt-PT" sz="24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aluminum</a:t>
            </a:r>
            <a:r>
              <a:rPr lang="pt-PT" sz="2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. </a:t>
            </a:r>
            <a:r>
              <a:rPr lang="pt-PT" sz="2400" b="1" dirty="0"/>
              <a:t>
</a:t>
            </a:r>
            <a:endParaRPr lang="pt-PT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agem 2" descr="Uma imagem com garrafa, alimentação&#10;&#10;Descrição gerada automaticamente">
            <a:extLst>
              <a:ext uri="{FF2B5EF4-FFF2-40B4-BE49-F238E27FC236}">
                <a16:creationId xmlns:a16="http://schemas.microsoft.com/office/drawing/2014/main" id="{FFEB39F2-101C-644F-A806-370BB8A02B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278032" y="922910"/>
            <a:ext cx="7913968" cy="501218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0F9C63DF-1817-ED4D-AFE2-9DDDA1FDD2A3}"/>
              </a:ext>
            </a:extLst>
          </p:cNvPr>
          <p:cNvSpPr txBox="1"/>
          <p:nvPr/>
        </p:nvSpPr>
        <p:spPr>
          <a:xfrm>
            <a:off x="4878300" y="6165713"/>
            <a:ext cx="5715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900" dirty="0"/>
              <a:t>A imagem </a:t>
            </a:r>
            <a:r>
              <a:rPr lang="pt-PT" sz="900" dirty="0">
                <a:hlinkClick r:id="rId3" tooltip="https://www.ecointeligencia.com/2013/04/guia-de-los-simbolos-de-reciclaje-2/"/>
              </a:rPr>
              <a:t>Esta Fotografia</a:t>
            </a:r>
            <a:r>
              <a:rPr lang="pt-PT" sz="900" dirty="0"/>
              <a:t> de Autor Desconhecido está licenciada ao abrigo da </a:t>
            </a:r>
            <a:r>
              <a:rPr lang="pt-PT" sz="900" dirty="0">
                <a:hlinkClick r:id="rId4" tooltip="https://creativecommons.org/licenses/by-sa/3.0/"/>
              </a:rPr>
              <a:t>CC BY-SA</a:t>
            </a:r>
            <a:endParaRPr lang="pt-PT" sz="900" dirty="0"/>
          </a:p>
        </p:txBody>
      </p:sp>
    </p:spTree>
    <p:extLst>
      <p:ext uri="{BB962C8B-B14F-4D97-AF65-F5344CB8AC3E}">
        <p14:creationId xmlns:p14="http://schemas.microsoft.com/office/powerpoint/2010/main" val="2207078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4C6B1048-8EE2-D447-B02C-348B98B1F980}"/>
              </a:ext>
            </a:extLst>
          </p:cNvPr>
          <p:cNvSpPr/>
          <p:nvPr/>
        </p:nvSpPr>
        <p:spPr>
          <a:xfrm>
            <a:off x="254672" y="1287615"/>
            <a:ext cx="4023360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endParaRPr lang="pt-PT" sz="2000" b="1" dirty="0"/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r>
              <a:rPr lang="pt-PT" sz="2000" b="1" dirty="0"/>
              <a:t>
</a:t>
            </a:r>
            <a:r>
              <a:rPr lang="pt-PT" sz="2000" b="1" dirty="0" err="1"/>
              <a:t>The</a:t>
            </a:r>
            <a:r>
              <a:rPr lang="pt-PT" sz="2000" b="1" dirty="0"/>
              <a:t> </a:t>
            </a:r>
            <a:r>
              <a:rPr lang="pt-PT" sz="2000" b="1" dirty="0" err="1"/>
              <a:t>environmental</a:t>
            </a:r>
            <a:r>
              <a:rPr lang="pt-PT" sz="2000" b="1" dirty="0"/>
              <a:t> </a:t>
            </a:r>
            <a:r>
              <a:rPr lang="pt-PT" sz="2000" b="1" dirty="0" err="1"/>
              <a:t>assessment</a:t>
            </a:r>
            <a:r>
              <a:rPr lang="pt-PT" sz="2000" b="1" dirty="0"/>
              <a:t> </a:t>
            </a:r>
            <a:r>
              <a:rPr lang="pt-PT" sz="2000" b="1" dirty="0" err="1"/>
              <a:t>of</a:t>
            </a:r>
            <a:r>
              <a:rPr lang="pt-PT" sz="2000" b="1" dirty="0"/>
              <a:t> </a:t>
            </a:r>
            <a:r>
              <a:rPr lang="pt-PT" sz="2000" b="1" dirty="0" err="1"/>
              <a:t>the</a:t>
            </a:r>
            <a:r>
              <a:rPr lang="pt-PT" sz="2000" b="1" dirty="0"/>
              <a:t> </a:t>
            </a:r>
            <a:r>
              <a:rPr lang="pt-PT" sz="2000" b="1" dirty="0" err="1"/>
              <a:t>pilot</a:t>
            </a:r>
            <a:r>
              <a:rPr lang="pt-PT" sz="2000" b="1" dirty="0"/>
              <a:t> </a:t>
            </a:r>
            <a:r>
              <a:rPr lang="pt-PT" sz="2000" b="1" dirty="0" err="1"/>
              <a:t>project</a:t>
            </a:r>
            <a:r>
              <a:rPr lang="pt-PT" sz="2000" b="1" dirty="0"/>
              <a:t> </a:t>
            </a:r>
            <a:r>
              <a:rPr lang="pt-PT" sz="2000" b="1" dirty="0" err="1"/>
              <a:t>will</a:t>
            </a:r>
            <a:r>
              <a:rPr lang="pt-PT" sz="2000" b="1" dirty="0"/>
              <a:t> </a:t>
            </a:r>
            <a:r>
              <a:rPr lang="pt-PT" sz="2000" b="1" dirty="0" err="1"/>
              <a:t>be</a:t>
            </a:r>
            <a:r>
              <a:rPr lang="pt-PT" sz="2000" b="1" dirty="0"/>
              <a:t> </a:t>
            </a:r>
            <a:r>
              <a:rPr lang="pt-PT" sz="2000" b="1" dirty="0" err="1"/>
              <a:t>carried</a:t>
            </a:r>
            <a:r>
              <a:rPr lang="pt-PT" sz="2000" b="1" dirty="0"/>
              <a:t> out </a:t>
            </a:r>
            <a:r>
              <a:rPr lang="pt-PT" sz="2000" b="1" dirty="0" err="1"/>
              <a:t>through</a:t>
            </a:r>
            <a:r>
              <a:rPr lang="pt-PT" sz="2000" b="1" dirty="0"/>
              <a:t> a </a:t>
            </a:r>
            <a:r>
              <a:rPr lang="pt-PT" sz="2000" b="1" dirty="0" err="1">
                <a:solidFill>
                  <a:schemeClr val="accent5">
                    <a:lumMod val="75000"/>
                  </a:schemeClr>
                </a:solidFill>
              </a:rPr>
              <a:t>life</a:t>
            </a:r>
            <a:r>
              <a:rPr lang="pt-PT" sz="20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pt-PT" sz="2000" b="1" dirty="0" err="1">
                <a:solidFill>
                  <a:schemeClr val="accent5">
                    <a:lumMod val="75000"/>
                  </a:schemeClr>
                </a:solidFill>
              </a:rPr>
              <a:t>cycle</a:t>
            </a:r>
            <a:r>
              <a:rPr lang="pt-PT" sz="20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pt-PT" sz="2000" b="1" dirty="0" err="1">
                <a:solidFill>
                  <a:schemeClr val="accent5">
                    <a:lumMod val="75000"/>
                  </a:schemeClr>
                </a:solidFill>
              </a:rPr>
              <a:t>analysis</a:t>
            </a:r>
            <a:r>
              <a:rPr lang="pt-PT" sz="2000" b="1" dirty="0"/>
              <a:t>.
</a:t>
            </a:r>
            <a:endParaRPr lang="en-US" b="1" dirty="0">
              <a:latin typeface="+mj-lt"/>
              <a:ea typeface="+mj-ea"/>
              <a:cs typeface="+mj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FEB39F2-101C-644F-A806-370BB8A02B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4278032" y="1353782"/>
            <a:ext cx="7913968" cy="4150436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0F9C63DF-1817-ED4D-AFE2-9DDDA1FDD2A3}"/>
              </a:ext>
            </a:extLst>
          </p:cNvPr>
          <p:cNvSpPr txBox="1"/>
          <p:nvPr/>
        </p:nvSpPr>
        <p:spPr>
          <a:xfrm>
            <a:off x="4278032" y="5504218"/>
            <a:ext cx="791396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900"/>
              <a:t>A imagem </a:t>
            </a:r>
            <a:r>
              <a:rPr lang="pt-PT" sz="900">
                <a:hlinkClick r:id="rId3" tooltip="http://site.ihac.net.br/componente-meio-ambiente-energia-e-cidade-promove-ciclo-de-palestras/"/>
              </a:rPr>
              <a:t>Esta Fotografia</a:t>
            </a:r>
            <a:r>
              <a:rPr lang="pt-PT" sz="900"/>
              <a:t> de Autor Desconhecido está licenciada ao abrigo da </a:t>
            </a:r>
            <a:r>
              <a:rPr lang="pt-PT" sz="900">
                <a:hlinkClick r:id="rId4" tooltip="https://creativecommons.org/licenses/by/3.0/"/>
              </a:rPr>
              <a:t>CC BY</a:t>
            </a:r>
            <a:endParaRPr lang="pt-PT" sz="900"/>
          </a:p>
        </p:txBody>
      </p:sp>
    </p:spTree>
    <p:extLst>
      <p:ext uri="{BB962C8B-B14F-4D97-AF65-F5344CB8AC3E}">
        <p14:creationId xmlns:p14="http://schemas.microsoft.com/office/powerpoint/2010/main" val="63333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26">
            <a:extLst>
              <a:ext uri="{FF2B5EF4-FFF2-40B4-BE49-F238E27FC236}">
                <a16:creationId xmlns:a16="http://schemas.microsoft.com/office/drawing/2014/main" id="{0C2F8F76-4F55-4ED5-AC3D-1714C449C8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Imagem 11" descr="Uma imagem com símbolo, verde, desenho, rua&#10;&#10;Descrição gerada automaticamente">
            <a:extLst>
              <a:ext uri="{FF2B5EF4-FFF2-40B4-BE49-F238E27FC236}">
                <a16:creationId xmlns:a16="http://schemas.microsoft.com/office/drawing/2014/main" id="{51F64F00-03BD-FA44-B87E-3970446837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8826" r="-2" b="-2"/>
          <a:stretch/>
        </p:blipFill>
        <p:spPr>
          <a:xfrm>
            <a:off x="409576" y="633619"/>
            <a:ext cx="6648449" cy="5495925"/>
          </a:xfrm>
          <a:prstGeom prst="rect">
            <a:avLst/>
          </a:prstGeom>
        </p:spPr>
      </p:pic>
      <p:sp useBgFill="1">
        <p:nvSpPr>
          <p:cNvPr id="35" name="Rectangle 28">
            <a:extLst>
              <a:ext uri="{FF2B5EF4-FFF2-40B4-BE49-F238E27FC236}">
                <a16:creationId xmlns:a16="http://schemas.microsoft.com/office/drawing/2014/main" id="{57F6BDD4-E066-4008-8011-6CC31AEB4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03041" y="633619"/>
            <a:ext cx="4279383" cy="5495925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0">
            <a:extLst>
              <a:ext uri="{FF2B5EF4-FFF2-40B4-BE49-F238E27FC236}">
                <a16:creationId xmlns:a16="http://schemas.microsoft.com/office/drawing/2014/main" id="{2711A8FB-68FC-45FC-B01E-38F809E2D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39033" y="117043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81E2DF8-F6D8-4E5C-B76E-E082FD8C1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65691" y="2122470"/>
            <a:ext cx="3328416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32BD5DD6-7959-8343-8CDB-12D97EDFA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8532" y="2359152"/>
            <a:ext cx="3404594" cy="3429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sz="2000" b="1" dirty="0" err="1"/>
              <a:t>The</a:t>
            </a:r>
            <a:r>
              <a:rPr lang="pt-PT" sz="2000" b="1" dirty="0"/>
              <a:t> </a:t>
            </a:r>
            <a:r>
              <a:rPr lang="pt-PT" sz="2000" b="1" dirty="0" err="1"/>
              <a:t>product</a:t>
            </a:r>
            <a:r>
              <a:rPr lang="pt-PT" sz="2000" b="1" dirty="0"/>
              <a:t> </a:t>
            </a:r>
            <a:r>
              <a:rPr lang="pt-PT" sz="2000" b="1" dirty="0" err="1"/>
              <a:t>resulting</a:t>
            </a:r>
            <a:r>
              <a:rPr lang="pt-PT" sz="2000" b="1" dirty="0"/>
              <a:t> </a:t>
            </a:r>
            <a:r>
              <a:rPr lang="pt-PT" sz="2000" b="1" dirty="0" err="1"/>
              <a:t>from</a:t>
            </a:r>
            <a:r>
              <a:rPr lang="pt-PT" sz="2000" b="1" dirty="0"/>
              <a:t> </a:t>
            </a:r>
            <a:r>
              <a:rPr lang="pt-PT" sz="2000" b="1" dirty="0" err="1"/>
              <a:t>the</a:t>
            </a:r>
            <a:r>
              <a:rPr lang="pt-PT" sz="2000" b="1" dirty="0"/>
              <a:t> </a:t>
            </a:r>
            <a:r>
              <a:rPr lang="pt-PT" sz="2000" b="1" dirty="0" err="1"/>
              <a:t>implementation</a:t>
            </a:r>
            <a:r>
              <a:rPr lang="pt-PT" sz="2000" b="1" dirty="0"/>
              <a:t> </a:t>
            </a:r>
            <a:r>
              <a:rPr lang="pt-PT" sz="2000" b="1" dirty="0" err="1"/>
              <a:t>of</a:t>
            </a:r>
            <a:r>
              <a:rPr lang="pt-PT" sz="2000" b="1" dirty="0"/>
              <a:t> </a:t>
            </a:r>
            <a:r>
              <a:rPr lang="pt-PT" sz="2000" b="1" dirty="0" err="1"/>
              <a:t>the</a:t>
            </a:r>
            <a:r>
              <a:rPr lang="pt-PT" sz="2000" b="1" dirty="0"/>
              <a:t> </a:t>
            </a:r>
            <a:r>
              <a:rPr lang="pt-PT" sz="2000" b="1" dirty="0" err="1"/>
              <a:t>pilot</a:t>
            </a:r>
            <a:r>
              <a:rPr lang="pt-PT" sz="2000" b="1" dirty="0"/>
              <a:t> </a:t>
            </a:r>
            <a:r>
              <a:rPr lang="pt-PT" sz="2000" b="1" dirty="0" err="1"/>
              <a:t>project</a:t>
            </a:r>
            <a:r>
              <a:rPr lang="pt-PT" sz="2000" b="1" dirty="0"/>
              <a:t> </a:t>
            </a:r>
            <a:r>
              <a:rPr lang="pt-PT" sz="2000" b="1" dirty="0" err="1"/>
              <a:t>will</a:t>
            </a:r>
            <a:r>
              <a:rPr lang="pt-PT" sz="2000" b="1" dirty="0"/>
              <a:t> </a:t>
            </a:r>
            <a:r>
              <a:rPr lang="pt-PT" sz="2000" b="1" dirty="0" err="1"/>
              <a:t>have</a:t>
            </a:r>
            <a:r>
              <a:rPr lang="pt-PT" sz="2000" b="1" dirty="0"/>
              <a:t> </a:t>
            </a:r>
            <a:r>
              <a:rPr lang="pt-PT" sz="2000" b="1" dirty="0" err="1"/>
              <a:t>two</a:t>
            </a:r>
            <a:r>
              <a:rPr lang="pt-PT" sz="2000" b="1" dirty="0"/>
              <a:t> </a:t>
            </a:r>
            <a:r>
              <a:rPr lang="pt-PT" sz="2000" b="1" dirty="0" err="1"/>
              <a:t>different</a:t>
            </a:r>
            <a:r>
              <a:rPr lang="pt-PT" sz="2000" b="1" dirty="0"/>
              <a:t> </a:t>
            </a:r>
            <a:r>
              <a:rPr lang="pt-PT" sz="2000" b="1" dirty="0" err="1"/>
              <a:t>destinations</a:t>
            </a:r>
            <a:r>
              <a:rPr lang="pt-PT" sz="2000" b="1" dirty="0"/>
              <a:t>:
1.</a:t>
            </a:r>
            <a:r>
              <a:rPr lang="pt-PT" sz="2000" b="1" dirty="0">
                <a:solidFill>
                  <a:schemeClr val="accent6">
                    <a:lumMod val="75000"/>
                  </a:schemeClr>
                </a:solidFill>
              </a:rPr>
              <a:t>Recycling </a:t>
            </a:r>
            <a:r>
              <a:rPr lang="pt-PT" sz="2000" b="1" dirty="0" err="1">
                <a:solidFill>
                  <a:schemeClr val="accent6">
                    <a:lumMod val="75000"/>
                  </a:schemeClr>
                </a:solidFill>
              </a:rPr>
              <a:t>industry</a:t>
            </a:r>
            <a:r>
              <a:rPr lang="pt-PT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pt-PT" sz="2000" b="1" dirty="0" err="1"/>
              <a:t>and</a:t>
            </a:r>
            <a:r>
              <a:rPr lang="pt-PT" sz="2000" b="1" dirty="0"/>
              <a:t> </a:t>
            </a:r>
            <a:r>
              <a:rPr lang="pt-PT" sz="2000" b="1" dirty="0" err="1"/>
              <a:t>producer</a:t>
            </a:r>
            <a:r>
              <a:rPr lang="pt-PT" sz="2000" b="1" dirty="0"/>
              <a:t> </a:t>
            </a:r>
            <a:r>
              <a:rPr lang="pt-PT" sz="2000" b="1" dirty="0" err="1"/>
              <a:t>of</a:t>
            </a:r>
            <a:r>
              <a:rPr lang="pt-PT" sz="2000" b="1" dirty="0"/>
              <a:t> PET </a:t>
            </a:r>
            <a:r>
              <a:rPr lang="pt-PT" sz="2000" b="1" dirty="0" err="1"/>
              <a:t>and</a:t>
            </a:r>
            <a:r>
              <a:rPr lang="pt-PT" sz="2000" b="1" dirty="0"/>
              <a:t> </a:t>
            </a:r>
            <a:r>
              <a:rPr lang="pt-PT" sz="2000" b="1" dirty="0" err="1"/>
              <a:t>aluminum</a:t>
            </a:r>
            <a:r>
              <a:rPr lang="pt-PT" sz="2000" b="1" dirty="0"/>
              <a:t> </a:t>
            </a:r>
            <a:r>
              <a:rPr lang="pt-PT" sz="2000" b="1" dirty="0" err="1"/>
              <a:t>packaging</a:t>
            </a:r>
            <a:r>
              <a:rPr lang="pt-PT" sz="2000" b="1" dirty="0"/>
              <a:t>. 
2.Recycling for </a:t>
            </a:r>
            <a:r>
              <a:rPr lang="pt-PT" sz="2000" b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demonstration</a:t>
            </a:r>
            <a:r>
              <a:rPr lang="pt-PT" sz="20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pt-PT" sz="2000" b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and</a:t>
            </a:r>
            <a:r>
              <a:rPr lang="pt-PT" sz="20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pt-PT" sz="2000" b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innovation</a:t>
            </a:r>
            <a:r>
              <a:rPr lang="pt-PT" sz="2000" b="1" dirty="0"/>
              <a:t> </a:t>
            </a:r>
            <a:r>
              <a:rPr lang="pt-PT" sz="2000" b="1" dirty="0" err="1"/>
              <a:t>purposes</a:t>
            </a:r>
            <a:r>
              <a:rPr lang="pt-PT" sz="2000" b="1" dirty="0"/>
              <a:t>.
</a:t>
            </a:r>
            <a:endParaRPr lang="pt-PT" sz="1200" dirty="0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F7C84F3B-7CD2-EC4C-8FB2-5817A6E18510}"/>
              </a:ext>
            </a:extLst>
          </p:cNvPr>
          <p:cNvSpPr txBox="1"/>
          <p:nvPr/>
        </p:nvSpPr>
        <p:spPr>
          <a:xfrm>
            <a:off x="3675369" y="5929489"/>
            <a:ext cx="338265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pt-PT" sz="700">
                <a:solidFill>
                  <a:srgbClr val="FFFFFF"/>
                </a:solidFill>
              </a:rPr>
              <a:t>A imagem </a:t>
            </a:r>
            <a:r>
              <a:rPr lang="pt-PT" sz="700">
                <a:solidFill>
                  <a:srgbClr val="FFFFFF"/>
                </a:solidFill>
                <a:hlinkClick r:id="rId3" tooltip="http://en.wikipedia.org/wiki/File:Recycle.jp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Fotografia</a:t>
            </a:r>
            <a:r>
              <a:rPr lang="pt-PT" sz="700">
                <a:solidFill>
                  <a:srgbClr val="FFFFFF"/>
                </a:solidFill>
              </a:rPr>
              <a:t> de Autor Desconhecido está licenciada ao abrigo da </a:t>
            </a:r>
            <a:r>
              <a:rPr lang="pt-PT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pt-PT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137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m alimentação, mesa, chávena, sentado&#10;&#10;Descrição gerada automaticamente">
            <a:extLst>
              <a:ext uri="{FF2B5EF4-FFF2-40B4-BE49-F238E27FC236}">
                <a16:creationId xmlns:a16="http://schemas.microsoft.com/office/drawing/2014/main" id="{6BD6B941-0D3D-2C43-9848-4AE56B81DE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5000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22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31CA56F-4F25-2F4D-93A3-1336D773C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pt-PT" sz="3600" dirty="0" err="1"/>
              <a:t>goals</a:t>
            </a:r>
            <a:r>
              <a:rPr lang="pt-PT" sz="3600" dirty="0"/>
              <a:t>
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200C6C2F-F0A0-A441-8BCB-29B4FFD4B3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448" y="3417573"/>
            <a:ext cx="4409089" cy="261983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t-PT" sz="1800" b="1" dirty="0" err="1"/>
              <a:t>contribution</a:t>
            </a:r>
            <a:r>
              <a:rPr lang="pt-PT" sz="1800" b="1" dirty="0"/>
              <a:t> to </a:t>
            </a:r>
            <a:r>
              <a:rPr lang="pt-PT" sz="1800" b="1" dirty="0" err="1"/>
              <a:t>the</a:t>
            </a:r>
            <a:r>
              <a:rPr lang="pt-PT" sz="1800" b="1" dirty="0"/>
              <a:t> </a:t>
            </a:r>
            <a:r>
              <a:rPr lang="pt-PT" sz="1800" b="1" dirty="0" err="1"/>
              <a:t>selective</a:t>
            </a:r>
            <a:r>
              <a:rPr lang="pt-PT" sz="1800" b="1" dirty="0"/>
              <a:t> </a:t>
            </a:r>
            <a:r>
              <a:rPr lang="pt-PT" sz="1800" b="1" dirty="0" err="1"/>
              <a:t>collection</a:t>
            </a:r>
            <a:r>
              <a:rPr lang="pt-PT" sz="1800" b="1" dirty="0"/>
              <a:t>, </a:t>
            </a:r>
            <a:r>
              <a:rPr lang="pt-PT" sz="1800" b="1" dirty="0" err="1"/>
              <a:t>associated</a:t>
            </a:r>
            <a:r>
              <a:rPr lang="pt-PT" sz="1800" b="1" dirty="0"/>
              <a:t> </a:t>
            </a:r>
            <a:r>
              <a:rPr lang="pt-PT" sz="1800" b="1" dirty="0" err="1"/>
              <a:t>with</a:t>
            </a:r>
            <a:r>
              <a:rPr lang="pt-PT" sz="1800" b="1" dirty="0"/>
              <a:t> </a:t>
            </a:r>
            <a:r>
              <a:rPr lang="pt-PT" sz="1800" b="1" dirty="0" err="1"/>
              <a:t>the</a:t>
            </a:r>
            <a:r>
              <a:rPr lang="pt-PT" sz="1800" b="1" dirty="0"/>
              <a:t> </a:t>
            </a:r>
            <a:r>
              <a:rPr lang="pt-PT" sz="1800" b="1" dirty="0" err="1"/>
              <a:t>university</a:t>
            </a:r>
            <a:r>
              <a:rPr lang="pt-PT" sz="1800" b="1" dirty="0"/>
              <a:t> </a:t>
            </a:r>
            <a:r>
              <a:rPr lang="pt-PT" sz="1800" b="1" dirty="0" err="1"/>
              <a:t>academy's</a:t>
            </a:r>
            <a:r>
              <a:rPr lang="pt-PT" sz="1800" b="1" dirty="0"/>
              <a:t> </a:t>
            </a:r>
            <a:r>
              <a:rPr lang="pt-PT" sz="1800" b="1" dirty="0" err="1"/>
              <a:t>environmental</a:t>
            </a:r>
            <a:r>
              <a:rPr lang="pt-PT" sz="1800" b="1" dirty="0"/>
              <a:t> </a:t>
            </a:r>
            <a:r>
              <a:rPr lang="pt-PT" sz="1800" b="1" dirty="0" err="1">
                <a:solidFill>
                  <a:schemeClr val="accent1"/>
                </a:solidFill>
              </a:rPr>
              <a:t>awareness</a:t>
            </a:r>
            <a:r>
              <a:rPr lang="pt-PT" sz="1800" b="1" dirty="0"/>
              <a:t> </a:t>
            </a:r>
            <a:r>
              <a:rPr lang="pt-PT" sz="1800" b="1" dirty="0" err="1"/>
              <a:t>of</a:t>
            </a:r>
            <a:r>
              <a:rPr lang="pt-PT" sz="1800" b="1" dirty="0"/>
              <a:t> </a:t>
            </a:r>
            <a:r>
              <a:rPr lang="pt-PT" sz="1800" b="1" dirty="0" err="1"/>
              <a:t>this</a:t>
            </a:r>
            <a:r>
              <a:rPr lang="pt-PT" sz="1800" b="1" dirty="0"/>
              <a:t> </a:t>
            </a:r>
            <a:r>
              <a:rPr lang="pt-PT" sz="1800" b="1" dirty="0" err="1"/>
              <a:t>issue</a:t>
            </a:r>
            <a:r>
              <a:rPr lang="pt-PT" sz="1800" b="1" dirty="0"/>
              <a:t>
</a:t>
            </a:r>
            <a:r>
              <a:rPr lang="pt-PT" sz="1800" b="1" dirty="0" err="1">
                <a:solidFill>
                  <a:schemeClr val="accent2">
                    <a:lumMod val="75000"/>
                  </a:schemeClr>
                </a:solidFill>
              </a:rPr>
              <a:t>increase</a:t>
            </a:r>
            <a:r>
              <a:rPr lang="pt-PT" sz="1800" b="1" dirty="0"/>
              <a:t> in </a:t>
            </a:r>
            <a:r>
              <a:rPr lang="pt-PT" sz="1800" b="1" dirty="0" err="1"/>
              <a:t>the</a:t>
            </a:r>
            <a:r>
              <a:rPr lang="pt-PT" sz="1800" b="1" dirty="0"/>
              <a:t> </a:t>
            </a:r>
            <a:r>
              <a:rPr lang="pt-PT" sz="1800" b="1" dirty="0" err="1"/>
              <a:t>number</a:t>
            </a:r>
            <a:r>
              <a:rPr lang="pt-PT" sz="1800" b="1" dirty="0"/>
              <a:t> </a:t>
            </a:r>
            <a:r>
              <a:rPr lang="pt-PT" sz="1800" b="1" dirty="0" err="1"/>
              <a:t>of</a:t>
            </a:r>
            <a:r>
              <a:rPr lang="pt-PT" sz="1800" b="1" dirty="0"/>
              <a:t> </a:t>
            </a:r>
            <a:r>
              <a:rPr lang="pt-PT" sz="1800" b="1" dirty="0" err="1"/>
              <a:t>packaging</a:t>
            </a:r>
            <a:r>
              <a:rPr lang="pt-PT" sz="1800" b="1" dirty="0"/>
              <a:t> </a:t>
            </a:r>
            <a:r>
              <a:rPr lang="pt-PT" sz="1800" b="1" dirty="0" err="1"/>
              <a:t>sent</a:t>
            </a:r>
            <a:r>
              <a:rPr lang="pt-PT" sz="1800" b="1" dirty="0"/>
              <a:t> for </a:t>
            </a:r>
            <a:r>
              <a:rPr lang="pt-PT" sz="1800" b="1" dirty="0" err="1"/>
              <a:t>recycling</a:t>
            </a:r>
            <a:r>
              <a:rPr lang="pt-PT" sz="1800" b="1" dirty="0"/>
              <a:t> </a:t>
            </a:r>
            <a:r>
              <a:rPr lang="pt-PT" sz="1800" b="1" dirty="0" err="1"/>
              <a:t>compared</a:t>
            </a:r>
            <a:r>
              <a:rPr lang="pt-PT" sz="1800" b="1" dirty="0"/>
              <a:t> to </a:t>
            </a:r>
            <a:r>
              <a:rPr lang="pt-PT" sz="1800" b="1" dirty="0" err="1"/>
              <a:t>that</a:t>
            </a:r>
            <a:r>
              <a:rPr lang="pt-PT" sz="1800" b="1" dirty="0"/>
              <a:t> </a:t>
            </a:r>
            <a:r>
              <a:rPr lang="pt-PT" sz="1800" b="1" dirty="0" err="1"/>
              <a:t>currently</a:t>
            </a:r>
            <a:r>
              <a:rPr lang="pt-PT" sz="1800" b="1" dirty="0"/>
              <a:t> </a:t>
            </a:r>
            <a:r>
              <a:rPr lang="pt-PT" sz="1800" b="1" dirty="0" err="1"/>
              <a:t>achieved</a:t>
            </a:r>
            <a:r>
              <a:rPr lang="pt-PT" sz="1800" b="1" dirty="0"/>
              <a:t> </a:t>
            </a:r>
            <a:r>
              <a:rPr lang="pt-PT" sz="1800" b="1" dirty="0" err="1"/>
              <a:t>on</a:t>
            </a:r>
            <a:r>
              <a:rPr lang="pt-PT" sz="1800" b="1" dirty="0"/>
              <a:t> UA campi
</a:t>
            </a:r>
            <a:endParaRPr lang="pt-PT" sz="1800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AD172A0-D17B-6E4E-BBD8-9DB81B000B91}"/>
              </a:ext>
            </a:extLst>
          </p:cNvPr>
          <p:cNvSpPr txBox="1"/>
          <p:nvPr/>
        </p:nvSpPr>
        <p:spPr>
          <a:xfrm>
            <a:off x="8657057" y="6657945"/>
            <a:ext cx="35349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pt-PT" sz="700">
                <a:solidFill>
                  <a:srgbClr val="FFFFFF"/>
                </a:solidFill>
              </a:rPr>
              <a:t>A imagem </a:t>
            </a:r>
            <a:r>
              <a:rPr lang="pt-PT" sz="700">
                <a:solidFill>
                  <a:srgbClr val="FFFFFF"/>
                </a:solidFill>
                <a:hlinkClick r:id="rId3" tooltip="https://www.innaturale.com/riciclo-rifiuti-italia-europa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Fotografia</a:t>
            </a:r>
            <a:r>
              <a:rPr lang="pt-PT" sz="700">
                <a:solidFill>
                  <a:srgbClr val="FFFFFF"/>
                </a:solidFill>
              </a:rPr>
              <a:t> de Autor Desconhecido está licenciada ao abrigo da </a:t>
            </a:r>
            <a:r>
              <a:rPr lang="pt-PT" sz="700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pt-PT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89110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523</Words>
  <Application>Microsoft Macintosh PowerPoint</Application>
  <PresentationFormat>Ecrã Panorâmico</PresentationFormat>
  <Paragraphs>31</Paragraphs>
  <Slides>13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Tema do Office</vt:lpstr>
      <vt:lpstr>REAP Recycling and Reimbursement of Aluminum and PET Packaging - pilot system</vt:lpstr>
      <vt:lpstr>REAP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goals
</vt:lpstr>
      <vt:lpstr>goals
</vt:lpstr>
      <vt:lpstr>goals
</vt:lpstr>
      <vt:lpstr>UAveiro Region</vt:lpstr>
      <vt:lpstr>Circular Economy
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REAP Reciclagem e Reembolso de Embalagens de alumínio e PET - sistema piloto</dc:title>
  <dc:creator>Ana Velosa</dc:creator>
  <cp:lastModifiedBy>Ana Velosa</cp:lastModifiedBy>
  <cp:revision>4</cp:revision>
  <dcterms:created xsi:type="dcterms:W3CDTF">2020-07-03T08:27:03Z</dcterms:created>
  <dcterms:modified xsi:type="dcterms:W3CDTF">2020-07-21T11:17:12Z</dcterms:modified>
</cp:coreProperties>
</file>