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D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28T14:21:13.864"/>
    </inkml:context>
    <inkml:brush xml:id="br0">
      <inkml:brushProperty name="width" value="0.5" units="cm"/>
      <inkml:brushProperty name="height" value="1" units="cm"/>
      <inkml:brushProperty name="color" value="#1FD17E"/>
      <inkml:brushProperty name="tip" value="rectangle"/>
      <inkml:brushProperty name="rasterOp" value="maskPen"/>
      <inkml:brushProperty name="ignorePressure" value="1"/>
    </inkml:brush>
  </inkml:definitions>
  <inkml:trace contextRef="#ctx0" brushRef="#br0">222 1,'-4'3,"19"4,24 5,10-5,-1-1,1-1,1-2,79 1,41 2,1535 55,-1457-53,-2 7,249 31,-51-4,1715 125,-1315-103,-278-19,313 23,-163-17,416 27,-484-27,-625-49,-44-1,-84-1,65 0,-5402-3,5074 14,50 0,85-10,-515 11,527-3,-307 33,-579 50,537-53,212-12,-359 31,641-43,74-14,0-1,2 0,-2 0,2 1,-2-1,2 1,-1-1,1 0,-2 1,2-1,-2 1,2-1,-2 1,2-1,0 1,-2 0,2-1,0 1,0-1,-2 1,2 0,0-1,0 2,0-1,2 0,-2 0,2 0,0 0,-2 0,2 0,0-1,-2 1,1 0,1 0,0-1,0 1,0 0,0-1,0 1,0-1,0 1,0-1,-1 1,3-1,38 9,0-3,2 0,70 3,-28-2,1029 63,17-37,-262-9,386-13,-355-8,572 92,-1040-58,163 12,1152 85,-933-103,-150-7,-177-7,-448-15,-76 4,-422 28,150-13,-2409 115,2715-136,-1321 34,10 51,-2730 257,2907-255,1108-85,-153 13,164-13,-1 0,-1 1,2 0,0 1,0 0,2 1,-18 4,31-8,2-1,0 0,0 1,0-1,-2 0,2 0,0 1,0-1,0 0,0 1,0-1,-1 1,1-1,0 0,0 1,0-1,0 0,0 1,0-1,0 0,0 1,1-1,-1 1,0-1,0 0,0 1,0-1,0 0,2 1,-2-1,0 0,0 0,0 1,2-1,-2 0,0 1,0-1,2 0,-2 0,0 0,2 1,-2-1,0 0,2 0,-2 0,0 0,2 0,-2 0,0 2,2-2,-2 0,0 0,2 0,0 0,51 10,-51-10,247 37,293 20,277 0,-625-45,1628 50,21-62,-788-4,2101 5,-2876 4,533 51,-445-8,13 1,172-9,-500-29,-51-6,-40 0,-760 30,197-11,-416 35,-441 22,1203-72,-656 31,684-23,0 5,-218 39,67-10,-613 42,704-72,-1415 105,1534-114,-944 73,660-35,121-13,-153 20,478-56,0-1,0 2,1-1,-1 0,0 0,1 1,-1-1,0 0,0 1,1 0,-5 2,10-4,0 1,-2-1,2 0,0 1,0-1,0 0,0 1,0-1,0 0,0 0,0 1,0-1,2 0,-2 1,0-1,0 0,0 0,0 1,0-1,0 0,2 0,-2 1,0-1,0 0,0 0,0 1,2-1,-2 0,0 0,0 0,2 0,-2 1,0-1,0 0,2 0,-2 0,0 0,2 0,57 9,434 22,-171-13,3779 97,-3794-109,337 30,82 2,983-30,-1132-10,-354 8,265 23,-179-8,552 50,-335-24,-113-8,-182-15,329 12,-364-26,-186-7,-25-1,-54 1,-1926 5,1185-10,-1907 1,2555 5,0 5,-181 21,48-2,-875 26,430-25,-723 90,209-12,871-80,57-2,-409 0,725-25,-9-1,0 1,2 0,-2 1,0 0,2 1,-27 3,44-5,0 0,-2 0,2 0,0 0,-2 0,2 0,0 0,-2 0,2 0,0 2,-2-2,2 0,0 0,-1 0,1 0,0 1,0-1,-2 0,2 0,0 1,0-1,-2 0,2 0,0 1,0-1,0 0,-2 1,2-1,0 0,0 1,0-1,0 0,0 1,0-1,0 0,0 1,0-1,0 0,0 1,0-1,0 0,0 1,0-1,0 0,0 1,0-1,0 0,2 1,-2-1,0 0,0 1,44 11,64 6,5-4,-3-2,182 7,-109-8,558 44,678 40,-878-80,208 11,-381-4,520-3,5337-21,-6175 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DADF9-256D-272C-7FAF-06E05664A9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DCB7A9-56CA-5D4A-7DCA-2E3D6F97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DDA34-2CA7-8D20-0794-95C69878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B637D-D5B4-E914-27AB-179E24B95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37309-74D5-B00C-367B-0E2BBB5E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02531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378BB-7A93-8907-4DC5-39F9537FE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1DFC6-20FF-CFFB-D78C-102860DB12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844F5-DF2F-ACEF-1073-08D991E80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80405-A040-45E4-C137-37DCB66A1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ACA6F-46C2-F51F-2866-7F19FC1FB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0051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36BE4B-FE0F-BF0C-F7E6-12D9F3FFF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E467B6-1E83-BF11-CF77-DC044C2B7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2125DC-DB74-4FAE-0DFE-5D6C65E3B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0ED0A-7A41-74E5-BE0D-C98CFD4DD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641F-585F-03C3-8E67-48E17826E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725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A91E9-2C85-9378-140B-E4DE2E042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043CD-A3BD-F3C2-A16D-B54AEDAF8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A21C8-A522-CB17-A07D-0E840073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E3BBA-988C-E7D3-A48F-ADBCE0112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81FDC-8DEB-988F-877A-1B4486B32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012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76023-8E37-2983-DA56-80A6E4D5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55A31-9C02-B1E0-56E2-5E9456141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15FD8-F709-0F09-90BC-1C53A8A32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6AAC6-5A6D-9538-EC7E-E7AE78885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078FE-DF7E-44B5-EC55-680CF2BA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0741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71ABC-FACD-27F0-C06B-A4C8DA89E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73347-524C-22E5-6913-17C2C47088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145DCC-9067-DD22-B4D9-20E1AB55B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D64FA4-BD54-18FE-479D-6AB528B60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429DA6-97C1-7715-E642-9269701D6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4B09CF-8CA7-2202-C415-223DF979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6970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0ED77-FA6E-4EA1-C73C-688DFF0DE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F15B8-5ADC-B68B-7DE1-27CA99FEA6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4B0B2-B8C5-CA99-E3E2-F27BBCA540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D7F814-9D4B-BCD8-EAB0-63EC45D5CB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887B72-B636-62C2-C4E4-9E89CDBF7D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17B3D3-7886-0ADA-612A-8ECEE1888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52C1B6-720A-C31B-83FB-82B3AF40E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799D9F-7D61-7127-12BF-16C80D74F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4380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F3756-039E-5A61-E191-75FCFBB1A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E980E2-2FCE-B8DB-D073-61A908D0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871D7C-CF74-84B6-2C7D-361EFAC2C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C5990-DF7D-7FF9-3DAC-1747C1283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19736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A3E360-E264-0948-239E-9952EADAC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0FD5E7-AF70-1B71-B2F1-138CAC414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29AC9-0DD4-56B8-EAB4-0CED8917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11930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5B570-EEF0-232A-F3FF-7FE54094C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DE982-5BEF-E42F-712C-65371CF46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7F1FF-6FCE-4B51-C26D-2996F5A63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DEAFE-D36E-67AF-2FF0-4678D8822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0CD016-480E-2F5B-47F4-273CB2592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E3DD84-A764-0626-2201-0BA5E9E48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08573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7AA44-3047-040A-4270-D3E98B95B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2DF2B3-2157-FECB-04EF-2A1CD1DCDF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A4D29-E124-BD31-08A5-F30D432DB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92F095-D97F-F2F7-40FC-BA296148C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1F566D-2075-4810-D7B0-146138D4A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E5056D-44E5-530B-710A-9403C413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5787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325A59-9982-ADE8-E5AE-33B024F2E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760E6E-4031-2878-48CE-2FC8DD42D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DBDF3-6A02-31BA-DC7B-2F086239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1458A-EEA8-4B1C-B735-BC514D22E28F}" type="datetimeFigureOut">
              <a:rPr lang="hr-HR" smtClean="0"/>
              <a:t>28.9.2023.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D9059-5678-0DBF-F9A4-A6321E649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56920-4196-3FFF-7599-78B3D5308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7F000-6802-4CF6-81DD-A006A15C209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8959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2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23" Type="http://schemas.openxmlformats.org/officeDocument/2006/relationships/image" Target="../media/image21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64;gf02450c8c3_1_1">
            <a:extLst>
              <a:ext uri="{FF2B5EF4-FFF2-40B4-BE49-F238E27FC236}">
                <a16:creationId xmlns:a16="http://schemas.microsoft.com/office/drawing/2014/main" id="{3102D6C2-16CC-D31D-5521-4199FB9CD71C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" y="0"/>
            <a:ext cx="1219198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BC3E31-3766-071D-D6A8-AD7186168DA1}"/>
              </a:ext>
            </a:extLst>
          </p:cNvPr>
          <p:cNvSpPr txBox="1"/>
          <p:nvPr/>
        </p:nvSpPr>
        <p:spPr>
          <a:xfrm>
            <a:off x="-125505" y="202805"/>
            <a:ext cx="87674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hr-HR" sz="32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Energy </a:t>
            </a:r>
            <a:r>
              <a:rPr kumimoji="0" lang="hr-HR" sz="3200" b="1" i="0" u="none" strike="noStrike" kern="0" cap="none" spc="0" normalizeH="0" baseline="0" noProof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and</a:t>
            </a:r>
            <a:r>
              <a:rPr kumimoji="0" lang="hr-HR" sz="32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hr-HR" sz="3200" b="1" i="0" u="none" strike="noStrike" kern="0" cap="none" spc="0" normalizeH="0" baseline="0" noProof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Climate</a:t>
            </a:r>
            <a:r>
              <a:rPr kumimoji="0" lang="hr-HR" sz="32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hr-HR" sz="3200" b="1" i="0" u="none" strike="noStrike" kern="0" cap="none" spc="0" normalizeH="0" baseline="0" noProof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Change</a:t>
            </a:r>
            <a:r>
              <a:rPr kumimoji="0" lang="hr-HR" sz="32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 Programme</a:t>
            </a:r>
            <a:endParaRPr kumimoji="0" lang="hr-HR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1" name="Picture 10" descr="Text&#10;&#10;Description automatically generated with medium confidence">
            <a:extLst>
              <a:ext uri="{FF2B5EF4-FFF2-40B4-BE49-F238E27FC236}">
                <a16:creationId xmlns:a16="http://schemas.microsoft.com/office/drawing/2014/main" id="{2F2697E0-FCE8-712D-685B-AD48B724C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65" y="6078071"/>
            <a:ext cx="823620" cy="577124"/>
          </a:xfrm>
          <a:prstGeom prst="rect">
            <a:avLst/>
          </a:prstGeom>
        </p:spPr>
      </p:pic>
      <p:pic>
        <p:nvPicPr>
          <p:cNvPr id="13" name="Picture 1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186912B-2273-976F-D1A3-D1E51D5E79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39" y="6177278"/>
            <a:ext cx="1580640" cy="429930"/>
          </a:xfrm>
          <a:prstGeom prst="rect">
            <a:avLst/>
          </a:prstGeom>
        </p:spPr>
      </p:pic>
      <p:pic>
        <p:nvPicPr>
          <p:cNvPr id="15" name="Picture 14" descr="A black and red logo&#10;&#10;Description automatically generated">
            <a:extLst>
              <a:ext uri="{FF2B5EF4-FFF2-40B4-BE49-F238E27FC236}">
                <a16:creationId xmlns:a16="http://schemas.microsoft.com/office/drawing/2014/main" id="{14AE3083-8901-A01E-07F4-A3E7517122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874" y="6137092"/>
            <a:ext cx="929559" cy="51030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33CDA10-1214-9C2B-CE5B-C9AAF177FD14}"/>
              </a:ext>
            </a:extLst>
          </p:cNvPr>
          <p:cNvSpPr txBox="1"/>
          <p:nvPr/>
        </p:nvSpPr>
        <p:spPr>
          <a:xfrm>
            <a:off x="8641977" y="6392243"/>
            <a:ext cx="33527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1400" b="1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Working</a:t>
            </a:r>
            <a:r>
              <a:rPr lang="hr" sz="1400" b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together for a </a:t>
            </a:r>
            <a:r>
              <a:rPr lang="hr" sz="1400" b="1" u="none" strike="noStrike" cap="none" dirty="0">
                <a:solidFill>
                  <a:srgbClr val="1FD17E"/>
                </a:solidFill>
                <a:latin typeface="Arial"/>
                <a:ea typeface="Arial"/>
                <a:cs typeface="Arial"/>
                <a:sym typeface="Arial"/>
              </a:rPr>
              <a:t>green </a:t>
            </a:r>
            <a:r>
              <a:rPr lang="hr" sz="1400" b="1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Europe</a:t>
            </a:r>
            <a:endParaRPr lang="hr-HR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9B00FD-D1FB-DDBB-C82B-2A1B1DAD57D7}"/>
              </a:ext>
            </a:extLst>
          </p:cNvPr>
          <p:cNvSpPr txBox="1"/>
          <p:nvPr/>
        </p:nvSpPr>
        <p:spPr>
          <a:xfrm>
            <a:off x="287027" y="1132640"/>
            <a:ext cx="43924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Four Open Calls for Project Proposals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20528D7-C716-13AA-AA8F-65D51229B36D}"/>
              </a:ext>
            </a:extLst>
          </p:cNvPr>
          <p:cNvSpPr txBox="1"/>
          <p:nvPr/>
        </p:nvSpPr>
        <p:spPr>
          <a:xfrm>
            <a:off x="4398415" y="1134961"/>
            <a:ext cx="29107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hr-HR" sz="1600" b="1" kern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latin typeface="Arial"/>
                <a:cs typeface="Arial"/>
                <a:sym typeface="Arial"/>
              </a:rPr>
              <a:t>Two</a:t>
            </a:r>
            <a:r>
              <a:rPr kumimoji="0" lang="en-US" sz="1600" b="1" i="0" u="none" strike="noStrike" kern="0" cap="none" spc="0" normalizeH="0" baseline="0" noProof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uLnTx/>
                <a:uFillTx/>
                <a:latin typeface="Arial"/>
                <a:cs typeface="Arial"/>
                <a:sym typeface="Arial"/>
              </a:rPr>
              <a:t> Small Grant Schemes 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DCB0834-A0C1-9F99-EB19-C292FBC49345}"/>
              </a:ext>
            </a:extLst>
          </p:cNvPr>
          <p:cNvGrpSpPr/>
          <p:nvPr/>
        </p:nvGrpSpPr>
        <p:grpSpPr>
          <a:xfrm>
            <a:off x="282275" y="1691220"/>
            <a:ext cx="3975961" cy="4067619"/>
            <a:chOff x="7104415" y="1707947"/>
            <a:chExt cx="3975961" cy="4067619"/>
          </a:xfrm>
        </p:grpSpPr>
        <p:sp>
          <p:nvSpPr>
            <p:cNvPr id="40" name="Teardrop 39">
              <a:extLst>
                <a:ext uri="{FF2B5EF4-FFF2-40B4-BE49-F238E27FC236}">
                  <a16:creationId xmlns:a16="http://schemas.microsoft.com/office/drawing/2014/main" id="{085D8C7D-C8C8-C72B-F849-7EE2A124B3FC}"/>
                </a:ext>
              </a:extLst>
            </p:cNvPr>
            <p:cNvSpPr/>
            <p:nvPr/>
          </p:nvSpPr>
          <p:spPr>
            <a:xfrm rot="16200000">
              <a:off x="7425957" y="2246840"/>
              <a:ext cx="1440000" cy="1440000"/>
            </a:xfrm>
            <a:prstGeom prst="teardrop">
              <a:avLst/>
            </a:prstGeom>
            <a:solidFill>
              <a:srgbClr val="1FD17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 dirty="0">
                <a:solidFill>
                  <a:schemeClr val="tx1"/>
                </a:solidFill>
              </a:endParaRPr>
            </a:p>
          </p:txBody>
        </p:sp>
        <p:pic>
          <p:nvPicPr>
            <p:cNvPr id="41" name="Graphic 40" descr="Sun with solid fill">
              <a:extLst>
                <a:ext uri="{FF2B5EF4-FFF2-40B4-BE49-F238E27FC236}">
                  <a16:creationId xmlns:a16="http://schemas.microsoft.com/office/drawing/2014/main" id="{831F0D28-41BE-BDF5-EFEB-4B9E33038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2197" y="2301998"/>
              <a:ext cx="267613" cy="267613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6D0A656-DE39-EAD7-A96C-B255D2DC20B2}"/>
                </a:ext>
              </a:extLst>
            </p:cNvPr>
            <p:cNvSpPr txBox="1"/>
            <p:nvPr/>
          </p:nvSpPr>
          <p:spPr>
            <a:xfrm>
              <a:off x="7424488" y="2563261"/>
              <a:ext cx="1440001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contracted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projects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grant</a:t>
              </a:r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amount</a:t>
              </a:r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9.320.348,68 EUR</a:t>
              </a:r>
              <a:endParaRPr lang="hr-HR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17EE50A-34C6-F9E5-3075-40400749D86C}"/>
                </a:ext>
              </a:extLst>
            </p:cNvPr>
            <p:cNvSpPr txBox="1"/>
            <p:nvPr/>
          </p:nvSpPr>
          <p:spPr>
            <a:xfrm>
              <a:off x="7104415" y="1734872"/>
              <a:ext cx="19250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Increased solar energy production capacity</a:t>
              </a:r>
            </a:p>
          </p:txBody>
        </p:sp>
        <p:sp>
          <p:nvSpPr>
            <p:cNvPr id="44" name="Teardrop 43">
              <a:extLst>
                <a:ext uri="{FF2B5EF4-FFF2-40B4-BE49-F238E27FC236}">
                  <a16:creationId xmlns:a16="http://schemas.microsoft.com/office/drawing/2014/main" id="{F8E89C24-7F8D-52FD-4945-FA9EB82DC6C5}"/>
                </a:ext>
              </a:extLst>
            </p:cNvPr>
            <p:cNvSpPr/>
            <p:nvPr/>
          </p:nvSpPr>
          <p:spPr>
            <a:xfrm rot="10800000">
              <a:off x="7424489" y="3806678"/>
              <a:ext cx="1440000" cy="1440000"/>
            </a:xfrm>
            <a:prstGeom prst="teardrop">
              <a:avLst/>
            </a:prstGeom>
            <a:solidFill>
              <a:srgbClr val="1FD17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4D8189-0221-29A3-F073-FAD49344A3F8}"/>
                </a:ext>
              </a:extLst>
            </p:cNvPr>
            <p:cNvSpPr txBox="1"/>
            <p:nvPr/>
          </p:nvSpPr>
          <p:spPr>
            <a:xfrm>
              <a:off x="7124807" y="5375456"/>
              <a:ext cx="190460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documentation for geothermal energy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EC8AD90-9A29-7A2B-C186-B95A152A794D}"/>
                </a:ext>
              </a:extLst>
            </p:cNvPr>
            <p:cNvSpPr txBox="1"/>
            <p:nvPr/>
          </p:nvSpPr>
          <p:spPr>
            <a:xfrm>
              <a:off x="7424435" y="4053369"/>
              <a:ext cx="1440001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contracted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projects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grant</a:t>
              </a:r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amount</a:t>
              </a:r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2.299.531,95 EUR</a:t>
              </a:r>
              <a:endParaRPr lang="hr-HR" sz="1000" b="1" dirty="0">
                <a:solidFill>
                  <a:schemeClr val="tx1"/>
                </a:solidFill>
              </a:endParaRPr>
            </a:p>
          </p:txBody>
        </p:sp>
        <p:pic>
          <p:nvPicPr>
            <p:cNvPr id="47" name="Graphic 46" descr="Earth globe: Africa and Europe with solid fill">
              <a:extLst>
                <a:ext uri="{FF2B5EF4-FFF2-40B4-BE49-F238E27FC236}">
                  <a16:creationId xmlns:a16="http://schemas.microsoft.com/office/drawing/2014/main" id="{8FAD1AC6-9D95-641F-6B63-EFE324BE9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36350" y="4967182"/>
              <a:ext cx="266400" cy="266400"/>
            </a:xfrm>
            <a:prstGeom prst="rect">
              <a:avLst/>
            </a:prstGeom>
          </p:spPr>
        </p:pic>
        <p:sp>
          <p:nvSpPr>
            <p:cNvPr id="48" name="Teardrop 47">
              <a:extLst>
                <a:ext uri="{FF2B5EF4-FFF2-40B4-BE49-F238E27FC236}">
                  <a16:creationId xmlns:a16="http://schemas.microsoft.com/office/drawing/2014/main" id="{CCB8894C-E34E-85A6-1CDC-B8ACA05C39E9}"/>
                </a:ext>
              </a:extLst>
            </p:cNvPr>
            <p:cNvSpPr/>
            <p:nvPr/>
          </p:nvSpPr>
          <p:spPr>
            <a:xfrm>
              <a:off x="9155296" y="2246840"/>
              <a:ext cx="1440000" cy="1440000"/>
            </a:xfrm>
            <a:prstGeom prst="teardrop">
              <a:avLst/>
            </a:prstGeom>
            <a:solidFill>
              <a:srgbClr val="1FD17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04F3284-DB28-0114-9E15-5B4E8E6C30D1}"/>
                </a:ext>
              </a:extLst>
            </p:cNvPr>
            <p:cNvSpPr txBox="1"/>
            <p:nvPr/>
          </p:nvSpPr>
          <p:spPr>
            <a:xfrm>
              <a:off x="9153827" y="2563261"/>
              <a:ext cx="1440001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contracted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projects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grant</a:t>
              </a:r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amount</a:t>
              </a:r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2.283.434,30 EUR</a:t>
              </a:r>
              <a:endParaRPr lang="hr-HR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75CCF59-D1A7-BC6D-FE84-3F2D5CC31465}"/>
                </a:ext>
              </a:extLst>
            </p:cNvPr>
            <p:cNvSpPr txBox="1"/>
            <p:nvPr/>
          </p:nvSpPr>
          <p:spPr>
            <a:xfrm>
              <a:off x="9175768" y="1707947"/>
              <a:ext cx="161033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Energy production from the sea </a:t>
              </a:r>
            </a:p>
          </p:txBody>
        </p:sp>
        <p:pic>
          <p:nvPicPr>
            <p:cNvPr id="51" name="Graphic 50" descr="Wave with solid fill">
              <a:extLst>
                <a:ext uri="{FF2B5EF4-FFF2-40B4-BE49-F238E27FC236}">
                  <a16:creationId xmlns:a16="http://schemas.microsoft.com/office/drawing/2014/main" id="{2C76CF48-5260-4CA2-7A5F-B51C0E24E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240188" y="2289656"/>
              <a:ext cx="266400" cy="266400"/>
            </a:xfrm>
            <a:prstGeom prst="rect">
              <a:avLst/>
            </a:prstGeom>
          </p:spPr>
        </p:pic>
        <p:sp>
          <p:nvSpPr>
            <p:cNvPr id="52" name="Teardrop 51">
              <a:extLst>
                <a:ext uri="{FF2B5EF4-FFF2-40B4-BE49-F238E27FC236}">
                  <a16:creationId xmlns:a16="http://schemas.microsoft.com/office/drawing/2014/main" id="{CD4DAE51-8346-8335-97A5-30EB430C9856}"/>
                </a:ext>
              </a:extLst>
            </p:cNvPr>
            <p:cNvSpPr/>
            <p:nvPr/>
          </p:nvSpPr>
          <p:spPr>
            <a:xfrm rot="5400000">
              <a:off x="9181260" y="3813484"/>
              <a:ext cx="1440000" cy="1440000"/>
            </a:xfrm>
            <a:prstGeom prst="teardrop">
              <a:avLst/>
            </a:prstGeom>
            <a:solidFill>
              <a:srgbClr val="1FD17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 dirty="0">
                <a:solidFill>
                  <a:schemeClr val="tx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EFD03CF-C182-885F-9B26-D379B706A52B}"/>
                </a:ext>
              </a:extLst>
            </p:cNvPr>
            <p:cNvSpPr txBox="1"/>
            <p:nvPr/>
          </p:nvSpPr>
          <p:spPr>
            <a:xfrm>
              <a:off x="9175768" y="5375456"/>
              <a:ext cx="190460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Increased geothermal energy production capacity 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B4314FC-2CDB-45F5-97EF-0C4172F7BF25}"/>
                </a:ext>
              </a:extLst>
            </p:cNvPr>
            <p:cNvSpPr txBox="1"/>
            <p:nvPr/>
          </p:nvSpPr>
          <p:spPr>
            <a:xfrm>
              <a:off x="9181206" y="4060175"/>
              <a:ext cx="1440001" cy="861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contracted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projects</a:t>
              </a:r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grant</a:t>
              </a:r>
              <a:r>
                <a:rPr lang="hr-HR" sz="1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hr-HR" sz="100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amount</a:t>
              </a:r>
              <a:endPara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hr-H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2.129.461,45 EUR</a:t>
              </a:r>
              <a:endParaRPr lang="hr-HR" sz="1000" b="1" dirty="0">
                <a:solidFill>
                  <a:schemeClr val="tx1"/>
                </a:solidFill>
              </a:endParaRPr>
            </a:p>
          </p:txBody>
        </p:sp>
        <p:pic>
          <p:nvPicPr>
            <p:cNvPr id="55" name="Graphic 54" descr="Earth globe: Americas with solid fill">
              <a:extLst>
                <a:ext uri="{FF2B5EF4-FFF2-40B4-BE49-F238E27FC236}">
                  <a16:creationId xmlns:a16="http://schemas.microsoft.com/office/drawing/2014/main" id="{8CCFB3A0-410D-D6ED-6FE9-4FE09AA70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353238" y="4974556"/>
              <a:ext cx="266400" cy="266400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AADC9E1-952F-71CA-2078-8F824DD9A4AD}"/>
              </a:ext>
            </a:extLst>
          </p:cNvPr>
          <p:cNvGrpSpPr/>
          <p:nvPr/>
        </p:nvGrpSpPr>
        <p:grpSpPr>
          <a:xfrm>
            <a:off x="9159714" y="3805731"/>
            <a:ext cx="2700789" cy="2048651"/>
            <a:chOff x="3476079" y="2946922"/>
            <a:chExt cx="2700789" cy="2048651"/>
          </a:xfrm>
        </p:grpSpPr>
        <p:sp>
          <p:nvSpPr>
            <p:cNvPr id="60" name="Rectangle: Single Corner Snipped 59">
              <a:extLst>
                <a:ext uri="{FF2B5EF4-FFF2-40B4-BE49-F238E27FC236}">
                  <a16:creationId xmlns:a16="http://schemas.microsoft.com/office/drawing/2014/main" id="{856F4D73-26B9-4472-7675-B9F75AD03725}"/>
                </a:ext>
              </a:extLst>
            </p:cNvPr>
            <p:cNvSpPr/>
            <p:nvPr/>
          </p:nvSpPr>
          <p:spPr>
            <a:xfrm>
              <a:off x="3476079" y="2946922"/>
              <a:ext cx="2700789" cy="2048651"/>
            </a:xfrm>
            <a:prstGeom prst="snip1Rect">
              <a:avLst/>
            </a:prstGeom>
            <a:solidFill>
              <a:srgbClr val="F7F7F6"/>
            </a:solidFill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hr-HR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98699E7-1C4D-8598-A455-FEDC82D06B5A}"/>
                </a:ext>
              </a:extLst>
            </p:cNvPr>
            <p:cNvSpPr txBox="1"/>
            <p:nvPr/>
          </p:nvSpPr>
          <p:spPr>
            <a:xfrm>
              <a:off x="3656588" y="3527887"/>
              <a:ext cx="2377646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pl-PL" sz="1400" b="1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Total granted amount on the Programme level </a:t>
              </a:r>
            </a:p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pl-PL" sz="1200" kern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(37 projects including one PDP are being implemented)</a:t>
              </a:r>
            </a:p>
          </p:txBody>
        </p:sp>
        <p:sp>
          <p:nvSpPr>
            <p:cNvPr id="62" name="Tittel 1">
              <a:extLst>
                <a:ext uri="{FF2B5EF4-FFF2-40B4-BE49-F238E27FC236}">
                  <a16:creationId xmlns:a16="http://schemas.microsoft.com/office/drawing/2014/main" id="{5BEE38B1-7832-3A27-3557-9E53EFFD8E40}"/>
                </a:ext>
              </a:extLst>
            </p:cNvPr>
            <p:cNvSpPr txBox="1">
              <a:spLocks/>
            </p:cNvSpPr>
            <p:nvPr/>
          </p:nvSpPr>
          <p:spPr>
            <a:xfrm>
              <a:off x="3532475" y="4386324"/>
              <a:ext cx="2573443" cy="4531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Arial"/>
                <a:buNone/>
                <a:defRPr sz="28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  <a:tabLst/>
                <a:defRPr/>
              </a:pPr>
              <a:r>
                <a:rPr kumimoji="0" lang="hr-HR" sz="2500" b="1" i="0" u="none" strike="noStrike" kern="0" cap="none" spc="0" normalizeH="0" baseline="0" noProof="0" dirty="0">
                  <a:ln w="6600">
                    <a:solidFill>
                      <a:srgbClr val="212121"/>
                    </a:solidFill>
                    <a:prstDash val="solid"/>
                  </a:ln>
                  <a:solidFill>
                    <a:srgbClr val="1FD17E"/>
                  </a:solidFill>
                  <a:effectLst>
                    <a:outerShdw dist="38100" dir="2700000" algn="tl" rotWithShape="0">
                      <a:srgbClr val="212121"/>
                    </a:outerShdw>
                  </a:effectLst>
                  <a:uLnTx/>
                  <a:uFillTx/>
                  <a:latin typeface="Arial"/>
                  <a:cs typeface="Arial"/>
                  <a:sym typeface="Arial"/>
                </a:rPr>
                <a:t>18.030.727,13 €</a:t>
              </a:r>
            </a:p>
          </p:txBody>
        </p:sp>
        <p:pic>
          <p:nvPicPr>
            <p:cNvPr id="63" name="Graphic 62" descr="Coins outline">
              <a:extLst>
                <a:ext uri="{FF2B5EF4-FFF2-40B4-BE49-F238E27FC236}">
                  <a16:creationId xmlns:a16="http://schemas.microsoft.com/office/drawing/2014/main" id="{47055E7F-39B9-380B-7138-46F99F6C6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507131" y="2946922"/>
              <a:ext cx="601358" cy="601358"/>
            </a:xfrm>
            <a:prstGeom prst="rect">
              <a:avLst/>
            </a:prstGeom>
          </p:spPr>
        </p:pic>
      </p:grpSp>
      <p:sp>
        <p:nvSpPr>
          <p:cNvPr id="66" name="Teardrop 65">
            <a:extLst>
              <a:ext uri="{FF2B5EF4-FFF2-40B4-BE49-F238E27FC236}">
                <a16:creationId xmlns:a16="http://schemas.microsoft.com/office/drawing/2014/main" id="{924E5DC0-01F4-64DC-54A0-CABE02BBCC16}"/>
              </a:ext>
            </a:extLst>
          </p:cNvPr>
          <p:cNvSpPr/>
          <p:nvPr/>
        </p:nvSpPr>
        <p:spPr>
          <a:xfrm>
            <a:off x="4491612" y="2230113"/>
            <a:ext cx="1440000" cy="1440000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26B9A71-5C4D-9A24-3C25-643E6208DC80}"/>
              </a:ext>
            </a:extLst>
          </p:cNvPr>
          <p:cNvSpPr txBox="1"/>
          <p:nvPr/>
        </p:nvSpPr>
        <p:spPr>
          <a:xfrm>
            <a:off x="4490143" y="2546534"/>
            <a:ext cx="1440001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hr-HR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</a:t>
            </a:r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hr-HR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hr-HR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hr-HR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hr-HR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grant</a:t>
            </a:r>
            <a:r>
              <a: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</a:t>
            </a:r>
            <a:endParaRPr lang="hr-HR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200.000,00 EUR</a:t>
            </a:r>
            <a:endParaRPr lang="hr-HR" sz="1000" b="1" dirty="0">
              <a:solidFill>
                <a:schemeClr val="tx1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C4E6723-DCC5-9F91-1A71-FC4ACF774658}"/>
              </a:ext>
            </a:extLst>
          </p:cNvPr>
          <p:cNvSpPr txBox="1"/>
          <p:nvPr/>
        </p:nvSpPr>
        <p:spPr>
          <a:xfrm>
            <a:off x="4552431" y="1688649"/>
            <a:ext cx="161756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Deep geothermal energy database</a:t>
            </a:r>
          </a:p>
        </p:txBody>
      </p:sp>
      <p:sp>
        <p:nvSpPr>
          <p:cNvPr id="69" name="Teardrop 68">
            <a:extLst>
              <a:ext uri="{FF2B5EF4-FFF2-40B4-BE49-F238E27FC236}">
                <a16:creationId xmlns:a16="http://schemas.microsoft.com/office/drawing/2014/main" id="{5149B228-D6D3-A8B3-030F-EA3543C5D884}"/>
              </a:ext>
            </a:extLst>
          </p:cNvPr>
          <p:cNvSpPr/>
          <p:nvPr/>
        </p:nvSpPr>
        <p:spPr>
          <a:xfrm rot="5400000">
            <a:off x="4491612" y="3796757"/>
            <a:ext cx="1440000" cy="1440000"/>
          </a:xfrm>
          <a:prstGeom prst="teardrop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D4E2EA7-CDAF-C31C-1C7C-B3F1B8D44671}"/>
              </a:ext>
            </a:extLst>
          </p:cNvPr>
          <p:cNvSpPr txBox="1"/>
          <p:nvPr/>
        </p:nvSpPr>
        <p:spPr>
          <a:xfrm>
            <a:off x="4490143" y="4043448"/>
            <a:ext cx="1440001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hr-HR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</a:t>
            </a:r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hr-HR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hr-HR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hr-HR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hr-HR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grant</a:t>
            </a:r>
            <a:r>
              <a:rPr lang="hr-H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</a:t>
            </a:r>
            <a:endParaRPr lang="hr-HR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197.950,75 EUR</a:t>
            </a:r>
            <a:endParaRPr lang="hr-HR" sz="1000" b="1" dirty="0">
              <a:solidFill>
                <a:schemeClr val="tx1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7BE82CE-5445-93AC-AF80-2F1CFE209F0C}"/>
              </a:ext>
            </a:extLst>
          </p:cNvPr>
          <p:cNvSpPr txBox="1"/>
          <p:nvPr/>
        </p:nvSpPr>
        <p:spPr>
          <a:xfrm>
            <a:off x="4552431" y="5338633"/>
            <a:ext cx="161756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Shallow geothermal energy database</a:t>
            </a:r>
          </a:p>
        </p:txBody>
      </p:sp>
      <p:pic>
        <p:nvPicPr>
          <p:cNvPr id="72" name="Graphic 71" descr="Topography Map with solid fill">
            <a:extLst>
              <a:ext uri="{FF2B5EF4-FFF2-40B4-BE49-F238E27FC236}">
                <a16:creationId xmlns:a16="http://schemas.microsoft.com/office/drawing/2014/main" id="{D9F2B41E-9B4C-1797-2A58-FBABB20942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639269" y="2274853"/>
            <a:ext cx="266400" cy="266400"/>
          </a:xfrm>
          <a:prstGeom prst="rect">
            <a:avLst/>
          </a:prstGeom>
        </p:spPr>
      </p:pic>
      <p:pic>
        <p:nvPicPr>
          <p:cNvPr id="73" name="Graphic 72" descr="Topography Map outline">
            <a:extLst>
              <a:ext uri="{FF2B5EF4-FFF2-40B4-BE49-F238E27FC236}">
                <a16:creationId xmlns:a16="http://schemas.microsoft.com/office/drawing/2014/main" id="{A3FC77CB-FE05-7B50-3933-DCF9C966EA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623635" y="4955630"/>
            <a:ext cx="266400" cy="2664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C3B26E57-D516-174E-4619-61D7EBB4803A}"/>
                  </a:ext>
                </a:extLst>
              </p14:cNvPr>
              <p14:cNvContentPartPr/>
              <p14:nvPr/>
            </p14:nvContentPartPr>
            <p14:xfrm>
              <a:off x="7692182" y="1017413"/>
              <a:ext cx="4755116" cy="1865410"/>
            </p14:xfrm>
          </p:contentPart>
        </mc:Choice>
        <mc:Fallback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C3B26E57-D516-174E-4619-61D7EBB4803A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602164" y="837424"/>
                <a:ext cx="4934792" cy="2225029"/>
              </a:xfrm>
              <a:prstGeom prst="rect">
                <a:avLst/>
              </a:prstGeom>
            </p:spPr>
          </p:pic>
        </mc:Fallback>
      </mc:AlternateContent>
      <p:sp>
        <p:nvSpPr>
          <p:cNvPr id="77" name="Teardrop 76">
            <a:extLst>
              <a:ext uri="{FF2B5EF4-FFF2-40B4-BE49-F238E27FC236}">
                <a16:creationId xmlns:a16="http://schemas.microsoft.com/office/drawing/2014/main" id="{8C3E1161-E1E1-D158-F74F-827365336BEF}"/>
              </a:ext>
            </a:extLst>
          </p:cNvPr>
          <p:cNvSpPr/>
          <p:nvPr/>
        </p:nvSpPr>
        <p:spPr>
          <a:xfrm rot="5400000">
            <a:off x="6621167" y="3796757"/>
            <a:ext cx="1440000" cy="1440000"/>
          </a:xfrm>
          <a:prstGeom prst="teardrop">
            <a:avLst/>
          </a:prstGeom>
          <a:solidFill>
            <a:srgbClr val="1FD17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75" name="Picture 7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290DB4-64AB-CFB3-30B2-67068964CE5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453461" y="4932588"/>
            <a:ext cx="555825" cy="232985"/>
          </a:xfrm>
          <a:prstGeom prst="rect">
            <a:avLst/>
          </a:prstGeom>
          <a:ln>
            <a:noFill/>
          </a:ln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6CC42C47-3C23-B360-F8D7-63DDACB0B782}"/>
              </a:ext>
            </a:extLst>
          </p:cNvPr>
          <p:cNvSpPr txBox="1"/>
          <p:nvPr/>
        </p:nvSpPr>
        <p:spPr>
          <a:xfrm>
            <a:off x="6621113" y="4043448"/>
            <a:ext cx="1440001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hr-HR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contracted</a:t>
            </a:r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hr-HR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hr-HR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hr-H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dirty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hr-HR" sz="1000" dirty="0" err="1">
                <a:latin typeface="Arial" panose="020B0604020202020204" pitchFamily="34" charset="0"/>
                <a:cs typeface="Arial" panose="020B0604020202020204" pitchFamily="34" charset="0"/>
              </a:rPr>
              <a:t>grant</a:t>
            </a:r>
            <a:r>
              <a:rPr lang="hr-H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000" dirty="0" err="1">
                <a:latin typeface="Arial" panose="020B0604020202020204" pitchFamily="34" charset="0"/>
                <a:cs typeface="Arial" panose="020B0604020202020204" pitchFamily="34" charset="0"/>
              </a:rPr>
              <a:t>amount</a:t>
            </a:r>
            <a:endParaRPr lang="hr-H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1.600.000,00 EUR</a:t>
            </a:r>
            <a:endParaRPr lang="hr-HR" sz="1000" b="1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C16F941-726C-66FC-9F70-4C21B98B04F8}"/>
              </a:ext>
            </a:extLst>
          </p:cNvPr>
          <p:cNvSpPr txBox="1"/>
          <p:nvPr/>
        </p:nvSpPr>
        <p:spPr>
          <a:xfrm>
            <a:off x="7819714" y="1563536"/>
            <a:ext cx="40900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Blip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</a:buBlip>
            </a:pP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renewable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energy</a:t>
            </a:r>
            <a:endParaRPr lang="hr-HR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</a:buBlip>
            </a:pP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energy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efficiency</a:t>
            </a:r>
            <a:endParaRPr lang="hr-HR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</a:buBlip>
            </a:pP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energy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security</a:t>
            </a:r>
            <a:endParaRPr lang="hr-HR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</a:buBlip>
            </a:pP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mitigating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effects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change</a:t>
            </a:r>
            <a:endParaRPr lang="hr-HR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3">
                  <a:extLst>
                    <a:ext uri="{96DAC541-7B7A-43D3-8B79-37D633B846F1}">
                      <asvg:svgBlip xmlns:asvg="http://schemas.microsoft.com/office/drawing/2016/SVG/main" r:embed="rId24"/>
                    </a:ext>
                  </a:extLst>
                </a:blip>
              </a:buBlip>
            </a:pP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adaptation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to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</a:t>
            </a:r>
            <a:r>
              <a:rPr lang="hr-HR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change</a:t>
            </a:r>
            <a:endParaRPr lang="hr-HR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3D03A71-E4D9-BFB5-E575-DDC730E4B464}"/>
              </a:ext>
            </a:extLst>
          </p:cNvPr>
          <p:cNvSpPr txBox="1"/>
          <p:nvPr/>
        </p:nvSpPr>
        <p:spPr>
          <a:xfrm>
            <a:off x="7819713" y="1132640"/>
            <a:ext cx="4040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hr-HR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FOCUS</a:t>
            </a:r>
            <a:r>
              <a:rPr lang="hr-HR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hr-HR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hr-HR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Programme </a:t>
            </a:r>
            <a:r>
              <a:rPr lang="hr-H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</a:t>
            </a:r>
            <a:r>
              <a:rPr lang="hr-H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on: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F3B85AD-EE99-575A-93A7-9E49CE0CFC5D}"/>
              </a:ext>
            </a:extLst>
          </p:cNvPr>
          <p:cNvSpPr txBox="1"/>
          <p:nvPr/>
        </p:nvSpPr>
        <p:spPr>
          <a:xfrm>
            <a:off x="6149636" y="3344719"/>
            <a:ext cx="29107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hr-HR" sz="1600" b="1" kern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latin typeface="Arial"/>
                <a:cs typeface="Arial"/>
                <a:sym typeface="Arial"/>
              </a:rPr>
              <a:t>Predefined</a:t>
            </a:r>
            <a:r>
              <a:rPr lang="hr-HR" sz="1600" b="1" kern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latin typeface="Arial"/>
                <a:cs typeface="Arial"/>
                <a:sym typeface="Arial"/>
              </a:rPr>
              <a:t> </a:t>
            </a:r>
            <a:r>
              <a:rPr lang="hr-HR" sz="1600" b="1" kern="0" dirty="0" err="1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latin typeface="Arial"/>
                <a:cs typeface="Arial"/>
                <a:sym typeface="Arial"/>
              </a:rPr>
              <a:t>project</a:t>
            </a:r>
            <a:r>
              <a:rPr lang="hr-HR" sz="1600" b="1" kern="0" dirty="0">
                <a:ln w="6600">
                  <a:solidFill>
                    <a:srgbClr val="212121"/>
                  </a:solidFill>
                  <a:prstDash val="solid"/>
                </a:ln>
                <a:solidFill>
                  <a:srgbClr val="1FD17E"/>
                </a:solidFill>
                <a:effectLst>
                  <a:outerShdw dist="38100" dir="2700000" algn="tl" rotWithShape="0">
                    <a:srgbClr val="212121"/>
                  </a:outerShdw>
                </a:effectLst>
                <a:latin typeface="Arial"/>
                <a:cs typeface="Arial"/>
                <a:sym typeface="Arial"/>
              </a:rPr>
              <a:t> (PDP)</a:t>
            </a:r>
            <a:endParaRPr kumimoji="0" lang="en-US" sz="1600" b="1" i="0" u="none" strike="noStrike" kern="0" cap="none" spc="0" normalizeH="0" baseline="0" noProof="0" dirty="0">
              <a:ln w="6600">
                <a:solidFill>
                  <a:srgbClr val="212121"/>
                </a:solidFill>
                <a:prstDash val="solid"/>
              </a:ln>
              <a:solidFill>
                <a:srgbClr val="1FD17E"/>
              </a:solidFill>
              <a:effectLst>
                <a:outerShdw dist="38100" dir="2700000" algn="tl" rotWithShape="0">
                  <a:srgbClr val="212121"/>
                </a:outerShdw>
              </a:effectLst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4" name="Graphic 83" descr="Renewable Energy with solid fill">
            <a:extLst>
              <a:ext uri="{FF2B5EF4-FFF2-40B4-BE49-F238E27FC236}">
                <a16:creationId xmlns:a16="http://schemas.microsoft.com/office/drawing/2014/main" id="{62A40DCE-C588-15DC-7C72-E7FD9B77996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102479" y="1509835"/>
            <a:ext cx="763094" cy="763094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BBACBC28-B937-0CB2-3BC8-1B4773E3C53E}"/>
              </a:ext>
            </a:extLst>
          </p:cNvPr>
          <p:cNvSpPr txBox="1"/>
          <p:nvPr/>
        </p:nvSpPr>
        <p:spPr>
          <a:xfrm>
            <a:off x="6547392" y="5310992"/>
            <a:ext cx="198339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Establishment of the national training center for nearly Zero Energy Buildings (</a:t>
            </a:r>
            <a:r>
              <a:rPr lang="en-US" sz="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nZEB</a:t>
            </a:r>
            <a:r>
              <a:rPr lang="en-US" sz="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0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0D26367-DF41-36C1-E6C9-93B2E0C78F84}"/>
              </a:ext>
            </a:extLst>
          </p:cNvPr>
          <p:cNvSpPr txBox="1"/>
          <p:nvPr/>
        </p:nvSpPr>
        <p:spPr>
          <a:xfrm>
            <a:off x="9231598" y="3351535"/>
            <a:ext cx="24862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IMPLEMENTATION</a:t>
            </a:r>
            <a:endParaRPr lang="hr-HR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843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168</Words>
  <Application>Microsoft Office PowerPoint</Application>
  <PresentationFormat>Widescreen</PresentationFormat>
  <Paragraphs>53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Alida Fištrek</dc:creator>
  <cp:lastModifiedBy>Alida Fištrek</cp:lastModifiedBy>
  <cp:revision>1</cp:revision>
  <dcterms:created xsi:type="dcterms:W3CDTF">2023-09-28T13:25:53Z</dcterms:created>
  <dcterms:modified xsi:type="dcterms:W3CDTF">2023-09-28T14:36:48Z</dcterms:modified>
</cp:coreProperties>
</file>